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6"/>
  </p:notesMasterIdLst>
  <p:sldIdLst>
    <p:sldId id="258" r:id="rId2"/>
    <p:sldId id="322" r:id="rId3"/>
    <p:sldId id="256" r:id="rId4"/>
    <p:sldId id="324" r:id="rId5"/>
    <p:sldId id="321" r:id="rId6"/>
    <p:sldId id="325" r:id="rId7"/>
    <p:sldId id="326" r:id="rId8"/>
    <p:sldId id="338" r:id="rId9"/>
    <p:sldId id="327" r:id="rId10"/>
    <p:sldId id="328" r:id="rId11"/>
    <p:sldId id="339" r:id="rId12"/>
    <p:sldId id="329" r:id="rId13"/>
    <p:sldId id="330" r:id="rId14"/>
    <p:sldId id="331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5" r:id="rId33"/>
    <p:sldId id="416" r:id="rId34"/>
    <p:sldId id="417" r:id="rId35"/>
    <p:sldId id="418" r:id="rId36"/>
    <p:sldId id="419" r:id="rId37"/>
    <p:sldId id="420" r:id="rId38"/>
    <p:sldId id="421" r:id="rId39"/>
    <p:sldId id="422" r:id="rId40"/>
    <p:sldId id="423" r:id="rId41"/>
    <p:sldId id="424" r:id="rId42"/>
    <p:sldId id="425" r:id="rId43"/>
    <p:sldId id="426" r:id="rId44"/>
    <p:sldId id="427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435" r:id="rId53"/>
    <p:sldId id="436" r:id="rId54"/>
    <p:sldId id="437" r:id="rId55"/>
    <p:sldId id="438" r:id="rId56"/>
    <p:sldId id="439" r:id="rId57"/>
    <p:sldId id="440" r:id="rId58"/>
    <p:sldId id="441" r:id="rId59"/>
    <p:sldId id="442" r:id="rId60"/>
    <p:sldId id="443" r:id="rId61"/>
    <p:sldId id="444" r:id="rId62"/>
    <p:sldId id="445" r:id="rId63"/>
    <p:sldId id="446" r:id="rId64"/>
    <p:sldId id="447" r:id="rId65"/>
    <p:sldId id="448" r:id="rId66"/>
    <p:sldId id="449" r:id="rId67"/>
    <p:sldId id="450" r:id="rId68"/>
    <p:sldId id="451" r:id="rId69"/>
    <p:sldId id="340" r:id="rId70"/>
    <p:sldId id="332" r:id="rId71"/>
    <p:sldId id="333" r:id="rId72"/>
    <p:sldId id="334" r:id="rId73"/>
    <p:sldId id="335" r:id="rId74"/>
    <p:sldId id="342" r:id="rId75"/>
    <p:sldId id="452" r:id="rId76"/>
    <p:sldId id="453" r:id="rId77"/>
    <p:sldId id="454" r:id="rId78"/>
    <p:sldId id="455" r:id="rId79"/>
    <p:sldId id="456" r:id="rId80"/>
    <p:sldId id="457" r:id="rId81"/>
    <p:sldId id="458" r:id="rId82"/>
    <p:sldId id="459" r:id="rId83"/>
    <p:sldId id="460" r:id="rId84"/>
    <p:sldId id="461" r:id="rId85"/>
    <p:sldId id="462" r:id="rId86"/>
    <p:sldId id="463" r:id="rId87"/>
    <p:sldId id="464" r:id="rId88"/>
    <p:sldId id="465" r:id="rId89"/>
    <p:sldId id="466" r:id="rId90"/>
    <p:sldId id="467" r:id="rId91"/>
    <p:sldId id="468" r:id="rId92"/>
    <p:sldId id="469" r:id="rId93"/>
    <p:sldId id="470" r:id="rId94"/>
    <p:sldId id="471" r:id="rId95"/>
    <p:sldId id="472" r:id="rId96"/>
    <p:sldId id="473" r:id="rId97"/>
    <p:sldId id="474" r:id="rId98"/>
    <p:sldId id="475" r:id="rId99"/>
    <p:sldId id="476" r:id="rId100"/>
    <p:sldId id="477" r:id="rId101"/>
    <p:sldId id="478" r:id="rId102"/>
    <p:sldId id="479" r:id="rId103"/>
    <p:sldId id="480" r:id="rId104"/>
    <p:sldId id="481" r:id="rId105"/>
    <p:sldId id="482" r:id="rId106"/>
    <p:sldId id="483" r:id="rId107"/>
    <p:sldId id="484" r:id="rId108"/>
    <p:sldId id="485" r:id="rId109"/>
    <p:sldId id="486" r:id="rId110"/>
    <p:sldId id="487" r:id="rId111"/>
    <p:sldId id="488" r:id="rId112"/>
    <p:sldId id="489" r:id="rId113"/>
    <p:sldId id="490" r:id="rId114"/>
    <p:sldId id="491" r:id="rId115"/>
    <p:sldId id="492" r:id="rId116"/>
    <p:sldId id="493" r:id="rId117"/>
    <p:sldId id="494" r:id="rId118"/>
    <p:sldId id="495" r:id="rId119"/>
    <p:sldId id="496" r:id="rId120"/>
    <p:sldId id="497" r:id="rId121"/>
    <p:sldId id="498" r:id="rId122"/>
    <p:sldId id="499" r:id="rId123"/>
    <p:sldId id="500" r:id="rId124"/>
    <p:sldId id="501" r:id="rId125"/>
    <p:sldId id="502" r:id="rId126"/>
    <p:sldId id="503" r:id="rId127"/>
    <p:sldId id="504" r:id="rId128"/>
    <p:sldId id="505" r:id="rId129"/>
    <p:sldId id="506" r:id="rId130"/>
    <p:sldId id="341" r:id="rId131"/>
    <p:sldId id="336" r:id="rId132"/>
    <p:sldId id="337" r:id="rId133"/>
    <p:sldId id="343" r:id="rId134"/>
    <p:sldId id="344" r:id="rId135"/>
    <p:sldId id="345" r:id="rId136"/>
    <p:sldId id="346" r:id="rId137"/>
    <p:sldId id="347" r:id="rId138"/>
    <p:sldId id="348" r:id="rId139"/>
    <p:sldId id="349" r:id="rId140"/>
    <p:sldId id="350" r:id="rId141"/>
    <p:sldId id="351" r:id="rId142"/>
    <p:sldId id="352" r:id="rId143"/>
    <p:sldId id="353" r:id="rId144"/>
    <p:sldId id="354" r:id="rId145"/>
    <p:sldId id="355" r:id="rId146"/>
    <p:sldId id="356" r:id="rId147"/>
    <p:sldId id="357" r:id="rId148"/>
    <p:sldId id="358" r:id="rId149"/>
    <p:sldId id="359" r:id="rId150"/>
    <p:sldId id="360" r:id="rId151"/>
    <p:sldId id="361" r:id="rId152"/>
    <p:sldId id="362" r:id="rId153"/>
    <p:sldId id="363" r:id="rId154"/>
    <p:sldId id="364" r:id="rId155"/>
    <p:sldId id="365" r:id="rId156"/>
    <p:sldId id="366" r:id="rId157"/>
    <p:sldId id="367" r:id="rId158"/>
    <p:sldId id="368" r:id="rId159"/>
    <p:sldId id="369" r:id="rId160"/>
    <p:sldId id="370" r:id="rId161"/>
    <p:sldId id="371" r:id="rId162"/>
    <p:sldId id="372" r:id="rId163"/>
    <p:sldId id="373" r:id="rId164"/>
    <p:sldId id="374" r:id="rId165"/>
    <p:sldId id="375" r:id="rId166"/>
    <p:sldId id="376" r:id="rId167"/>
    <p:sldId id="377" r:id="rId168"/>
    <p:sldId id="378" r:id="rId169"/>
    <p:sldId id="379" r:id="rId170"/>
    <p:sldId id="380" r:id="rId171"/>
    <p:sldId id="381" r:id="rId172"/>
    <p:sldId id="382" r:id="rId173"/>
    <p:sldId id="383" r:id="rId174"/>
    <p:sldId id="384" r:id="rId175"/>
    <p:sldId id="385" r:id="rId176"/>
    <p:sldId id="386" r:id="rId177"/>
    <p:sldId id="387" r:id="rId178"/>
    <p:sldId id="388" r:id="rId179"/>
    <p:sldId id="389" r:id="rId180"/>
    <p:sldId id="390" r:id="rId181"/>
    <p:sldId id="391" r:id="rId182"/>
    <p:sldId id="392" r:id="rId183"/>
    <p:sldId id="393" r:id="rId184"/>
    <p:sldId id="394" r:id="rId185"/>
    <p:sldId id="395" r:id="rId186"/>
    <p:sldId id="396" r:id="rId187"/>
    <p:sldId id="397" r:id="rId188"/>
    <p:sldId id="507" r:id="rId189"/>
    <p:sldId id="508" r:id="rId190"/>
    <p:sldId id="509" r:id="rId191"/>
    <p:sldId id="510" r:id="rId192"/>
    <p:sldId id="511" r:id="rId193"/>
    <p:sldId id="512" r:id="rId194"/>
    <p:sldId id="513" r:id="rId195"/>
    <p:sldId id="514" r:id="rId196"/>
    <p:sldId id="515" r:id="rId197"/>
    <p:sldId id="516" r:id="rId198"/>
    <p:sldId id="517" r:id="rId199"/>
    <p:sldId id="518" r:id="rId200"/>
    <p:sldId id="519" r:id="rId201"/>
    <p:sldId id="520" r:id="rId202"/>
    <p:sldId id="521" r:id="rId203"/>
    <p:sldId id="522" r:id="rId204"/>
    <p:sldId id="523" r:id="rId205"/>
    <p:sldId id="524" r:id="rId206"/>
    <p:sldId id="525" r:id="rId207"/>
    <p:sldId id="526" r:id="rId208"/>
    <p:sldId id="527" r:id="rId209"/>
    <p:sldId id="528" r:id="rId210"/>
    <p:sldId id="529" r:id="rId211"/>
    <p:sldId id="530" r:id="rId212"/>
    <p:sldId id="531" r:id="rId213"/>
    <p:sldId id="532" r:id="rId214"/>
    <p:sldId id="533" r:id="rId215"/>
    <p:sldId id="534" r:id="rId216"/>
    <p:sldId id="535" r:id="rId217"/>
    <p:sldId id="536" r:id="rId218"/>
    <p:sldId id="537" r:id="rId219"/>
    <p:sldId id="538" r:id="rId220"/>
    <p:sldId id="539" r:id="rId221"/>
    <p:sldId id="540" r:id="rId222"/>
    <p:sldId id="541" r:id="rId223"/>
    <p:sldId id="542" r:id="rId224"/>
    <p:sldId id="543" r:id="rId225"/>
    <p:sldId id="544" r:id="rId226"/>
    <p:sldId id="545" r:id="rId227"/>
    <p:sldId id="546" r:id="rId228"/>
    <p:sldId id="547" r:id="rId229"/>
    <p:sldId id="548" r:id="rId230"/>
    <p:sldId id="549" r:id="rId231"/>
    <p:sldId id="550" r:id="rId232"/>
    <p:sldId id="551" r:id="rId233"/>
    <p:sldId id="552" r:id="rId234"/>
    <p:sldId id="553" r:id="rId235"/>
    <p:sldId id="554" r:id="rId236"/>
    <p:sldId id="555" r:id="rId237"/>
    <p:sldId id="556" r:id="rId238"/>
    <p:sldId id="557" r:id="rId239"/>
    <p:sldId id="558" r:id="rId240"/>
    <p:sldId id="561" r:id="rId241"/>
    <p:sldId id="562" r:id="rId242"/>
    <p:sldId id="563" r:id="rId243"/>
    <p:sldId id="564" r:id="rId244"/>
    <p:sldId id="559" r:id="rId24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2470E-BCCE-4C3D-B5C2-481FBF77E39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D028B-1EFF-4A49-9655-E2BC65E2AEC2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7068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Explain the difference in notation.  Is it relevant?  More importantly, explain why is there a difference between owner and developer regarding costs.</a:t>
                </a:r>
              </a:p>
              <a:p>
                <a:endParaRPr lang="en-GB" dirty="0"/>
              </a:p>
              <a:p>
                <a:r>
                  <a:rPr lang="en-US" sz="1400" dirty="0"/>
                  <a:t>Note that regarding the choice of selling or leasing:</a:t>
                </a:r>
              </a:p>
              <a:p>
                <a:pPr marL="628650" lvl="1" indent="-171450">
                  <a:buFont typeface="+mj-lt"/>
                  <a:buAutoNum type="romanLcPeriod"/>
                </a:pPr>
                <a:r>
                  <a:rPr lang="en-US" sz="1400" dirty="0"/>
                  <a:t> It does not depend on renewal and developing costs: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𝑆𝑃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𝑣𝑖𝑡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𝐿𝑃𝑣𝑖𝑡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𝑁𝑣𝑖𝑡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𝐿𝑁𝑣𝑖𝑡</m:t>
                              </m:r>
                            </m:sub>
                          </m:sSub>
                        </m:e>
                      </m:mr>
                    </m:m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𝐶𝐴𝑃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𝑣𝑖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endParaRPr lang="es-CL" sz="1400" dirty="0"/>
              </a:p>
              <a:p>
                <a:pPr marL="628650" lvl="1" indent="-171450">
                  <a:buFont typeface="+mj-lt"/>
                  <a:buAutoNum type="romanLcPeriod"/>
                </a:pPr>
                <a:r>
                  <a:rPr lang="en-US" sz="1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𝑣𝑖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</m:oMath>
                </a14:m>
                <a:r>
                  <a:rPr lang="es-CL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𝐶𝐴𝑃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s-CL" sz="1400" dirty="0"/>
                  <a:t>, </a:t>
                </a:r>
                <a:r>
                  <a:rPr lang="en-US" sz="1400" dirty="0"/>
                  <a:t>then the asset should be sold</a:t>
                </a:r>
                <a:r>
                  <a:rPr lang="es-CL" sz="1400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Explain the difference in notation.  Is it relevant?  More importantly, explain why is there a difference between owner and developer regarding costs.</a:t>
                </a:r>
              </a:p>
              <a:p>
                <a:endParaRPr lang="en-GB" dirty="0"/>
              </a:p>
              <a:p>
                <a:r>
                  <a:rPr lang="en-US" sz="1400" dirty="0"/>
                  <a:t>Note that regarding the choice of selling or leasing:</a:t>
                </a:r>
              </a:p>
              <a:p>
                <a:pPr marL="628650" lvl="1" indent="-171450">
                  <a:buFont typeface="+mj-lt"/>
                  <a:buAutoNum type="romanLcPeriod"/>
                </a:pPr>
                <a:r>
                  <a:rPr lang="en-US" sz="1400" dirty="0"/>
                  <a:t> It does not depend on renewal and developing costs: </a:t>
                </a:r>
                <a:r>
                  <a:rPr lang="en-US" sz="1400" i="0">
                    <a:latin typeface="Cambria Math" panose="02040503050406030204" pitchFamily="18" charset="0"/>
                  </a:rPr>
                  <a:t>■8(</a:t>
                </a: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𝜋_𝑆𝑃</a:t>
                </a:r>
                <a:r>
                  <a:rPr lang="en-US" sz="1400" i="0">
                    <a:latin typeface="Cambria Math" panose="02040503050406030204" pitchFamily="18" charset="0"/>
                  </a:rPr>
                  <a:t>𝑣𝑖𝑡</a:t>
                </a: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&gt;𝜋_</a:t>
                </a:r>
                <a:r>
                  <a:rPr lang="en-US" sz="1400" i="0">
                    <a:latin typeface="Cambria Math" panose="02040503050406030204" pitchFamily="18" charset="0"/>
                  </a:rPr>
                  <a:t>𝐿𝑃𝑣𝑖𝑡@</a:t>
                </a: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𝜋_𝑆</a:t>
                </a:r>
                <a:r>
                  <a:rPr lang="en-US" sz="1400" i="0">
                    <a:latin typeface="Cambria Math" panose="02040503050406030204" pitchFamily="18" charset="0"/>
                  </a:rPr>
                  <a:t>𝑁𝑣𝑖𝑡</a:t>
                </a: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&gt;𝜋_</a:t>
                </a:r>
                <a:r>
                  <a:rPr lang="en-US" sz="1400" i="0">
                    <a:latin typeface="Cambria Math" panose="02040503050406030204" pitchFamily="18" charset="0"/>
                  </a:rPr>
                  <a:t>𝐿𝑁𝑣𝑖𝑡 )</a:t>
                </a:r>
                <a:r>
                  <a:rPr lang="en-US" sz="1400" b="0" i="0">
                    <a:latin typeface="Cambria Math" panose="02040503050406030204" pitchFamily="18" charset="0"/>
                  </a:rPr>
                  <a:t>  </a:t>
                </a:r>
                <a:r>
                  <a:rPr lang="en-US" sz="1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⟺</a:t>
                </a:r>
                <a:r>
                  <a:rPr lang="en-US" sz="1400" i="0">
                    <a:latin typeface="Cambria Math" panose="02040503050406030204" pitchFamily="18" charset="0"/>
                  </a:rPr>
                  <a:t>𝑝_𝑣𝑖𝑡</a:t>
                </a: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en-US" sz="1400" i="0">
                    <a:latin typeface="Cambria Math" panose="02040503050406030204" pitchFamily="18" charset="0"/>
                  </a:rPr>
                  <a:t>〖𝐶𝐴𝑃〗_𝑣𝑖𝑡∗𝑝_𝑣𝑖𝑡+𝑝_𝑣𝑖(𝑡+𝑇_𝑣+1) /(1+</a:t>
                </a: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US" sz="1400" i="0">
                    <a:latin typeface="Cambria Math" panose="02040503050406030204" pitchFamily="18" charset="0"/>
                  </a:rPr>
                  <a:t>𝑡 )^(𝑇_𝑣+1) </a:t>
                </a:r>
                <a:endParaRPr lang="es-CL" sz="1400" dirty="0"/>
              </a:p>
              <a:p>
                <a:pPr marL="628650" lvl="1" indent="-171450">
                  <a:buFont typeface="+mj-lt"/>
                  <a:buAutoNum type="romanLcPeriod"/>
                </a:pPr>
                <a:r>
                  <a:rPr lang="en-US" sz="1400" dirty="0"/>
                  <a:t>If </a:t>
                </a:r>
                <a:r>
                  <a:rPr lang="en-US" sz="1400" i="0">
                    <a:latin typeface="Cambria Math" panose="02040503050406030204" pitchFamily="18" charset="0"/>
                  </a:rPr>
                  <a:t>𝑝_𝑣𝑖(𝑡+𝑇_𝑣+1) =𝑝_𝑣𝑖𝑡</a:t>
                </a:r>
                <a:r>
                  <a:rPr lang="es-CL" sz="1400" dirty="0"/>
                  <a:t> and </a:t>
                </a:r>
                <a:r>
                  <a:rPr lang="en-US" sz="1400" i="0">
                    <a:latin typeface="Cambria Math" panose="02040503050406030204" pitchFamily="18" charset="0"/>
                  </a:rPr>
                  <a:t>〖𝐶𝐴𝑃〗_𝑣𝑖𝑡</a:t>
                </a: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&lt;1</a:t>
                </a:r>
                <a:r>
                  <a:rPr lang="en-US" sz="1400" i="0">
                    <a:latin typeface="Cambria Math" panose="02040503050406030204" pitchFamily="18" charset="0"/>
                  </a:rPr>
                  <a:t>−1/(1+</a:t>
                </a: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US" sz="1400" i="0">
                    <a:latin typeface="Cambria Math" panose="02040503050406030204" pitchFamily="18" charset="0"/>
                  </a:rPr>
                  <a:t>𝑡 )^(𝑇_𝑣+1) </a:t>
                </a:r>
                <a:r>
                  <a:rPr lang="en-US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&lt;1</a:t>
                </a:r>
                <a:r>
                  <a:rPr lang="es-CL" sz="1400" dirty="0"/>
                  <a:t>, </a:t>
                </a:r>
                <a:r>
                  <a:rPr lang="en-US" sz="1400" dirty="0"/>
                  <a:t>then the asset should be sold</a:t>
                </a:r>
                <a:r>
                  <a:rPr lang="es-CL" sz="1400" dirty="0"/>
                  <a:t> </a:t>
                </a:r>
              </a:p>
              <a:p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4E96A-61E8-4AD6-A0C4-12058397705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04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4E96A-61E8-4AD6-A0C4-12058397705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43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7F90A-CF0B-411C-A7FE-EE0930D7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4F44E1-CBB9-400C-AEFD-76837814B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D5BACF-1865-43EE-9131-5654F8C8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6B411-A6BB-4AE0-8C82-B6C20850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C7A82D-BCFC-4601-AC6B-3FF4F021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790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582C3-BFB8-4EFB-9FFF-60CE6996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A14E36-8111-4857-874D-E3C428C33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5E6460-D5DB-497F-AABC-71F61C9B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FBB6A2-698E-4DCE-BC5C-F088312CF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C6F54D-12A1-4782-A9C2-F06D1539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2943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D0AEE1-F9DF-4457-8507-FA94E86C7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4227B0-F2D9-4656-9A00-D9ADA4DCB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688EF3-E761-4105-A3A0-FE77C303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6D510E-0524-497E-8C7E-0848DFE7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D8649B-8CCD-4AAF-A44A-9E565EC8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6350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45383-AF95-4784-9084-B03507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1C3535-37C9-4283-8EA4-41771B4B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3CEAD1-6EE2-4AFA-A7B2-64100470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B7CD67-12FC-43AF-9035-36666EECA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69F2E7-84EF-4261-8361-159007F0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9644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C651C-1344-4B58-9D68-1CB061E9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F61D63-2C04-4B4B-8E66-358F6959E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565BB1-38EC-4B4E-8F45-E455CADA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BCC7C4-1C42-4B6A-AB39-447C52FC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880C9B-E9EB-41DC-B076-A5EF5BE1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8393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46921-2967-4C57-823D-79C15353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1B39D0-26F6-4B4E-B080-6C8E9A31C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6BEDF8-9FDE-4C23-B12D-2DF1C3AF3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4D44A-1C5B-4FA7-8337-20EFD25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262A07-510F-4898-A831-DDF08EA6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96AFC7-FDEA-4FC7-A359-D6037367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1824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99226-8918-4810-A7A3-A16123F8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320733-3482-4135-A07F-444A4BFCE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58B93F-4E37-4083-8CD7-468ADEC35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A61681-8A47-4A4B-AD04-A7B5D1A5E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9727D2-EF73-4F48-BF16-B3CD678B8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E4348E8-FD96-47AD-BFF1-1AF1F8BF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884C912-5F92-4EFB-8ABE-0CC31207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D82B10-ED20-40A0-A922-9752D39A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9022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87E25-DF82-42C9-9091-BAC1781E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7B07C86-ACB4-4185-A73F-817E03F0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FAA5F9-22B3-4DE6-8845-24624546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E6B849-1F84-44CF-8A0F-5D09441E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8574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C9E092-0C49-4DB6-8C4D-842B881A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63F186-FB6D-470C-BC2D-C09A3339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E9A4F2-F203-4743-8DB1-A47F3923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202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8523A-8D82-4197-887E-653D905D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407CC-EADB-4121-93DB-D4C5A207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D83F1D-6C51-4D1F-BEAD-19D4262BB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721560-8A96-4C04-8B46-E094664B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341DA7-5373-4FC6-9907-DD12D6BA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D0EECD-2490-47A4-91C5-EAA72B4F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5475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2FB25-0D01-4842-AD2E-DD22F752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A2D503F-EB54-42C9-A876-1AFCF7943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66B9AB-46A9-4D6F-8207-FDA669DC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867D17-C736-42E4-AA78-01390BC2B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F7B614-B402-42B5-8875-EE47DB32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3BCD01-051A-430E-A82E-69A3CFDC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6310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E5CD7E-0606-4A61-8185-2B35EC9CB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9A28CB-D5B9-4951-93A2-903764E5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B65B8F-A5C6-4303-BA7D-156E8EE53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88E39-0B16-49E3-904C-A51320C4C956}" type="datetimeFigureOut">
              <a:rPr lang="es-CL" smtClean="0"/>
              <a:t>25-02-2021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A4B7DD-8738-4E21-8954-88EAF5825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EE0601-8F87-4D38-966E-9C967236A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71F88-1CFB-4D1A-92D5-6251A6FB4BB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0341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6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5.png"/><Relationship Id="rId3" Type="http://schemas.openxmlformats.org/officeDocument/2006/relationships/image" Target="../media/image31.png"/><Relationship Id="rId21" Type="http://schemas.openxmlformats.org/officeDocument/2006/relationships/image" Target="../media/image85.png"/><Relationship Id="rId7" Type="http://schemas.openxmlformats.org/officeDocument/2006/relationships/image" Target="../media/image200.png"/><Relationship Id="rId12" Type="http://schemas.openxmlformats.org/officeDocument/2006/relationships/image" Target="../media/image76.png"/><Relationship Id="rId17" Type="http://schemas.openxmlformats.org/officeDocument/2006/relationships/image" Target="../media/image28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3.png"/><Relationship Id="rId24" Type="http://schemas.openxmlformats.org/officeDocument/2006/relationships/image" Target="../media/image88.png"/><Relationship Id="rId5" Type="http://schemas.openxmlformats.org/officeDocument/2006/relationships/image" Target="../media/image180.png"/><Relationship Id="rId15" Type="http://schemas.openxmlformats.org/officeDocument/2006/relationships/image" Target="../media/image26.png"/><Relationship Id="rId23" Type="http://schemas.openxmlformats.org/officeDocument/2006/relationships/image" Target="../media/image87.png"/><Relationship Id="rId10" Type="http://schemas.openxmlformats.org/officeDocument/2006/relationships/image" Target="../media/image220.png"/><Relationship Id="rId19" Type="http://schemas.openxmlformats.org/officeDocument/2006/relationships/image" Target="../media/image30.png"/><Relationship Id="rId4" Type="http://schemas.openxmlformats.org/officeDocument/2006/relationships/image" Target="../media/image170.png"/><Relationship Id="rId9" Type="http://schemas.openxmlformats.org/officeDocument/2006/relationships/image" Target="../media/image21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8.png"/><Relationship Id="rId7" Type="http://schemas.openxmlformats.org/officeDocument/2006/relationships/image" Target="../media/image17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69.png"/><Relationship Id="rId9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79.png"/><Relationship Id="rId9" Type="http://schemas.openxmlformats.org/officeDocument/2006/relationships/image" Target="../media/image18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782D3-A217-4B8E-BD04-82BAB50C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4320"/>
            <a:ext cx="9144000" cy="2387600"/>
          </a:xfrm>
        </p:spPr>
        <p:txBody>
          <a:bodyPr>
            <a:normAutofit/>
          </a:bodyPr>
          <a:lstStyle/>
          <a:p>
            <a:r>
              <a:rPr lang="es-CL" sz="4800" b="1" u="sng" dirty="0"/>
              <a:t>Un nuevo enfoque en el modelamiento del mercado de bienes raíces.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7B90D7-9BE2-48CE-AAAF-EF4B58078630}"/>
              </a:ext>
            </a:extLst>
          </p:cNvPr>
          <p:cNvSpPr txBox="1"/>
          <p:nvPr/>
        </p:nvSpPr>
        <p:spPr>
          <a:xfrm>
            <a:off x="8128000" y="5811520"/>
            <a:ext cx="391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Ingeniero senior: Pedro Donoso S.</a:t>
            </a:r>
          </a:p>
          <a:p>
            <a:r>
              <a:rPr lang="es-CL" dirty="0"/>
              <a:t>Ingeniero asistente: Fernando Torres C</a:t>
            </a:r>
          </a:p>
        </p:txBody>
      </p:sp>
    </p:spTree>
    <p:extLst>
      <p:ext uri="{BB962C8B-B14F-4D97-AF65-F5344CB8AC3E}">
        <p14:creationId xmlns:p14="http://schemas.microsoft.com/office/powerpoint/2010/main" val="321556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81DF-AE22-46AB-9F63-B19EE225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46AF66C-EB2F-4AFE-990D-B607C015B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07894" cy="2005263"/>
          </a:xfr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2262D41-B99F-4845-A784-2CC01136F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52" y="0"/>
            <a:ext cx="3007896" cy="2005264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9717E2D7-206E-4EA7-B18A-F77675D19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04" y="33776"/>
            <a:ext cx="3007896" cy="2005264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1710DB31-6F58-488D-9C8D-A5580630C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5263"/>
            <a:ext cx="3007894" cy="2005263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35BC13F1-DA6B-40CF-99E4-A834A8980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50" y="2005262"/>
            <a:ext cx="3007896" cy="2005264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ED966106-8997-4D04-B586-B22479AA8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02" y="2005262"/>
            <a:ext cx="3007894" cy="2005263"/>
          </a:xfrm>
          <a:prstGeom prst="rect">
            <a:avLst/>
          </a:prstGeom>
        </p:spPr>
      </p:pic>
      <p:pic>
        <p:nvPicPr>
          <p:cNvPr id="19" name="Imagen 18" descr="Gráfico&#10;&#10;Descripción generada automáticamente">
            <a:extLst>
              <a:ext uri="{FF2B5EF4-FFF2-40B4-BE49-F238E27FC236}">
                <a16:creationId xmlns:a16="http://schemas.microsoft.com/office/drawing/2014/main" id="{3E2E29F6-6095-497F-B8A0-6BAAC14DC0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7612"/>
            <a:ext cx="3007894" cy="2005263"/>
          </a:xfrm>
          <a:prstGeom prst="rect">
            <a:avLst/>
          </a:prstGeom>
        </p:spPr>
      </p:pic>
      <p:pic>
        <p:nvPicPr>
          <p:cNvPr id="21" name="Imagen 20" descr="Gráfico&#10;&#10;Descripción generada automáticamente">
            <a:extLst>
              <a:ext uri="{FF2B5EF4-FFF2-40B4-BE49-F238E27FC236}">
                <a16:creationId xmlns:a16="http://schemas.microsoft.com/office/drawing/2014/main" id="{34048BB2-9F0E-4327-A7C9-B476336B0E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50" y="4487612"/>
            <a:ext cx="3007894" cy="2005263"/>
          </a:xfrm>
          <a:prstGeom prst="rect">
            <a:avLst/>
          </a:prstGeom>
        </p:spPr>
      </p:pic>
      <p:pic>
        <p:nvPicPr>
          <p:cNvPr id="23" name="Imagen 22" descr="Gráfico&#10;&#10;Descripción generada automáticamente">
            <a:extLst>
              <a:ext uri="{FF2B5EF4-FFF2-40B4-BE49-F238E27FC236}">
                <a16:creationId xmlns:a16="http://schemas.microsoft.com/office/drawing/2014/main" id="{C5242E55-F66A-476C-AF01-093112DB34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00" y="4529470"/>
            <a:ext cx="3007894" cy="20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22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DB064-3B9D-4150-9A39-1404AA54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E6BBAA4-EFA3-4DDE-B6B4-8EA774E1F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705842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D9F6-FAE2-4638-B43B-AF3DEBCF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1B70AB9B-849E-4266-9C0E-8194EC0F7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067967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1FD56-034F-42D9-993F-F1F07D44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8DCEDD05-D7E7-4252-97F6-25269998D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827911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D0835-B93E-44B4-BA0E-9B16DCA2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FA48284-E7C7-4BBE-8405-E231AB614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2852931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CAE93-BCA1-413A-866E-0756E1A1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A15EDEB1-3C43-458F-A06B-12C3A815E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7911345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F79BD-D911-4139-9B62-BE5D6F45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62841D4-1167-4F3C-910D-F781D7DE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9296047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B6E8B-6B9C-4105-917A-E5DCE59F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6A597B39-4683-4A49-A449-375F15363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624686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FD6E9-ACFF-45E9-943C-1E39474B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6FBF2BEB-9DB0-4198-B922-16D73BE76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979224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E5CA6-CEBA-4EBE-ABAD-FD182A13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CA37FAA-5512-4F0B-81C9-0E91B9A8C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4052197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44F3D-C567-48ED-B99C-FF8C670A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A838021E-BE1A-421B-901D-DB2727C4F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51352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ED256-26DA-48E3-BD46-D1DD6B58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6EE53CCB-C70A-4798-8826-9CBCE4171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70021"/>
            <a:ext cx="3546779" cy="2364520"/>
          </a:xfrm>
        </p:spPr>
      </p:pic>
      <p:pic>
        <p:nvPicPr>
          <p:cNvPr id="7" name="Imagen 6" descr="Calendario&#10;&#10;Descripción generada automáticamente">
            <a:extLst>
              <a:ext uri="{FF2B5EF4-FFF2-40B4-BE49-F238E27FC236}">
                <a16:creationId xmlns:a16="http://schemas.microsoft.com/office/drawing/2014/main" id="{63F43B6D-A654-479D-9844-B0A03384A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320716" cy="2213811"/>
          </a:xfrm>
          <a:prstGeom prst="rect">
            <a:avLst/>
          </a:prstGeom>
        </p:spPr>
      </p:pic>
      <p:pic>
        <p:nvPicPr>
          <p:cNvPr id="9" name="Imagen 8" descr="Calendario&#10;&#10;Descripción generada automáticamente">
            <a:extLst>
              <a:ext uri="{FF2B5EF4-FFF2-40B4-BE49-F238E27FC236}">
                <a16:creationId xmlns:a16="http://schemas.microsoft.com/office/drawing/2014/main" id="{89608783-3A40-4DF7-9B45-7915CABA5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09" y="770021"/>
            <a:ext cx="3546779" cy="2364520"/>
          </a:xfrm>
          <a:prstGeom prst="rect">
            <a:avLst/>
          </a:prstGeom>
        </p:spPr>
      </p:pic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7D991FEA-FC0D-48F1-BF6F-9C109937A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10" y="3439174"/>
            <a:ext cx="3546779" cy="2364520"/>
          </a:xfrm>
          <a:prstGeom prst="rect">
            <a:avLst/>
          </a:prstGeom>
        </p:spPr>
      </p:pic>
      <p:pic>
        <p:nvPicPr>
          <p:cNvPr id="13" name="Imagen 12" descr="Calendario&#10;&#10;Descripción generada automáticamente">
            <a:extLst>
              <a:ext uri="{FF2B5EF4-FFF2-40B4-BE49-F238E27FC236}">
                <a16:creationId xmlns:a16="http://schemas.microsoft.com/office/drawing/2014/main" id="{38AB7D88-FA24-497E-B0F4-E2C695004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773" y="913771"/>
            <a:ext cx="3546779" cy="2364520"/>
          </a:xfrm>
          <a:prstGeom prst="rect">
            <a:avLst/>
          </a:prstGeom>
        </p:spPr>
      </p:pic>
      <p:pic>
        <p:nvPicPr>
          <p:cNvPr id="15" name="Imagen 14" descr="Calendario&#10;&#10;Descripción generada automáticamente">
            <a:extLst>
              <a:ext uri="{FF2B5EF4-FFF2-40B4-BE49-F238E27FC236}">
                <a16:creationId xmlns:a16="http://schemas.microsoft.com/office/drawing/2014/main" id="{EFEA89AB-A5D9-4CBC-80B1-212ED769B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772" y="3429000"/>
            <a:ext cx="3546779" cy="236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482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60E57-3A79-4320-99F7-1A000244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E2112677-7791-424A-A2F5-FDD2C8BBC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008047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0778F-D8AA-45A2-94EC-CF5AD771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7646984-76F7-4D7A-A151-BC50E2A0B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8746980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DC3FF-C8D9-4F2C-B1FA-46CC82B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092CFB6-3BED-4517-8917-75B0CF526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6096451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587A3-6377-462C-A267-4DCB5A72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6319B38-C047-4952-AA72-DA6A0C815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526825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94025-8E3E-4ADA-B8CF-6DF75C45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8174B33-1432-4515-9475-B3A60169D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8155566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10BCF-2813-423C-A1AB-7CC0AF81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F72FBFB-CDA4-42E9-B342-11852AC75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692579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8D21E-3453-4276-A636-251916D0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F719865-7C00-4A5F-9F67-5F1B14F26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5728293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1A42B-1AD5-48F2-99E6-7044959A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314D9B7-78A1-48C6-9256-5331F00CD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9813587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CF6CB-649A-42B4-AEC8-25D0D82C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AEFEDF0-EDDD-4114-AFF7-9694660D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3532262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C2C84-C506-4627-B990-C0280443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67D8663-5BB4-4E87-9138-6EBB7D437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2085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41ACF-764B-41A4-BDC6-7F188A7C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609D71DA-69B5-4493-8397-9EC8A0FC7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80083" cy="2053389"/>
          </a:xfr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BF05F791-37C9-4CB9-9D8A-993EF8578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58" y="-1"/>
            <a:ext cx="3080083" cy="2053389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846D0EFF-65E3-481B-8EEE-8A32E24C8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916" y="0"/>
            <a:ext cx="3080083" cy="2053389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C4FAC16B-F45B-4F2C-9456-9BC6F0E18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79540"/>
            <a:ext cx="3080085" cy="2053390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A06FC564-52AA-4B4D-BA25-F62ED78E9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58" y="2177486"/>
            <a:ext cx="3080085" cy="2053390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BDE15B95-B5D1-4B1A-B260-7BF2F177D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915" y="2177487"/>
            <a:ext cx="3080083" cy="2053389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9B190B02-D749-4241-84D6-3B0F4D1B1D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3803"/>
            <a:ext cx="3080083" cy="2053389"/>
          </a:xfrm>
          <a:prstGeom prst="rect">
            <a:avLst/>
          </a:prstGeom>
        </p:spPr>
      </p:pic>
      <p:pic>
        <p:nvPicPr>
          <p:cNvPr id="19" name="Imagen 18" descr="Gráfico&#10;&#10;Descripción generada automáticamente">
            <a:extLst>
              <a:ext uri="{FF2B5EF4-FFF2-40B4-BE49-F238E27FC236}">
                <a16:creationId xmlns:a16="http://schemas.microsoft.com/office/drawing/2014/main" id="{FA0FFF8E-86DC-4930-8640-081A48F7D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58" y="4717674"/>
            <a:ext cx="3080083" cy="2053389"/>
          </a:xfrm>
          <a:prstGeom prst="rect">
            <a:avLst/>
          </a:prstGeom>
        </p:spPr>
      </p:pic>
      <p:pic>
        <p:nvPicPr>
          <p:cNvPr id="21" name="Imagen 20" descr="Gráfico&#10;&#10;Descripción generada automáticamente">
            <a:extLst>
              <a:ext uri="{FF2B5EF4-FFF2-40B4-BE49-F238E27FC236}">
                <a16:creationId xmlns:a16="http://schemas.microsoft.com/office/drawing/2014/main" id="{F84C1DD8-6E57-4F83-B083-D7E7695402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913" y="4717674"/>
            <a:ext cx="3080085" cy="20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44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86685-7A05-406B-9665-523E388A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22E1B31-83ED-469F-8B76-1DA8269EE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6373613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1C2FB-9F9B-4B2A-859D-C33187E6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8F249F9-50E8-4046-AE3F-3CD7312AE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9807623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5FEEF-9B51-49AE-8A1E-8C32EDAA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D5C5B72-2888-460D-93F2-8E18DBF5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2275477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95F9F-5FF4-4933-9EE2-3E27BA4B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9A465B1-EA39-4514-A755-58EE09835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476747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1706C-6FDF-48B1-9904-BD3461EB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6B9AF9D-CF6F-4CCD-9180-C18155DD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584670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7C724-A971-44A9-9217-1961B2A5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2E539CF-0C6A-4F69-869A-71F147427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7903362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163DA-0820-4D75-9532-5A7EB907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51A4126-76BC-4857-9CED-F33F80778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3219040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96209-A04F-4988-9217-14A0101B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C0BDD86-948A-461D-9C90-2F4FE3A42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338503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1B6FC-507B-4A54-8430-1431C9F7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015F060-FB86-4988-87C5-EB0E67FD6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292767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6AD7-9E7E-4FF7-A815-9F20FCCD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1D94D9F-5E18-4761-BF0E-661F54A8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49015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29B653-B7AB-4DC1-8F31-B11461815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76336" cy="2117558"/>
          </a:xfr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FB528C4-C0ED-4EB3-A1F3-6F78ED51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0" y="0"/>
            <a:ext cx="3176337" cy="2117558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F6D1574-2565-483D-9CF1-E7A33C38C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61" y="0"/>
            <a:ext cx="3176337" cy="2117559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5A1A32A-2122-4663-8107-B7A8926B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2215147"/>
            <a:ext cx="3176337" cy="2117559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FE7DA0-C128-4BBB-A96E-1FAA4C5CF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178" y="2215147"/>
            <a:ext cx="3192379" cy="2128253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5DA9F02-CDC2-4E33-9533-52153070DA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79" y="2215147"/>
            <a:ext cx="3192379" cy="2128253"/>
          </a:xfrm>
          <a:prstGeom prst="rect">
            <a:avLst/>
          </a:prstGeom>
        </p:spPr>
      </p:pic>
      <p:pic>
        <p:nvPicPr>
          <p:cNvPr id="17" name="Imagen 1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5F420E-B7AA-4BE0-B3C5-9961B5520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0295"/>
            <a:ext cx="3192379" cy="2128253"/>
          </a:xfrm>
          <a:prstGeom prst="rect">
            <a:avLst/>
          </a:prstGeom>
        </p:spPr>
      </p:pic>
      <p:pic>
        <p:nvPicPr>
          <p:cNvPr id="19" name="Imagen 1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5EEB41-5A3E-4EBD-B246-6D8CB4B5CF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0" y="4497136"/>
            <a:ext cx="3192379" cy="2128253"/>
          </a:xfrm>
          <a:prstGeom prst="rect">
            <a:avLst/>
          </a:prstGeom>
        </p:spPr>
      </p:pic>
      <p:pic>
        <p:nvPicPr>
          <p:cNvPr id="21" name="Imagen 2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87FE01-0350-4458-99E6-172DD1F831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78" y="4497136"/>
            <a:ext cx="3192379" cy="212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480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10A72-305F-48C3-B6BA-83CD4630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073B8DA-0AA5-4E66-A9AA-0020C0362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47494" cy="2498329"/>
          </a:xfrm>
        </p:spPr>
      </p:pic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5BB1BECB-8F5E-4C94-AA04-65B767A7A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0084"/>
            <a:ext cx="3747493" cy="2498329"/>
          </a:xfrm>
          <a:prstGeom prst="rect">
            <a:avLst/>
          </a:prstGeom>
        </p:spPr>
      </p:pic>
      <p:pic>
        <p:nvPicPr>
          <p:cNvPr id="9" name="Imagen 8" descr="Calendario&#10;&#10;Descripción generada automáticamente">
            <a:extLst>
              <a:ext uri="{FF2B5EF4-FFF2-40B4-BE49-F238E27FC236}">
                <a16:creationId xmlns:a16="http://schemas.microsoft.com/office/drawing/2014/main" id="{5B246FA3-9D0D-4275-AFCC-3663D0E4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22" y="0"/>
            <a:ext cx="3747493" cy="2498329"/>
          </a:xfrm>
          <a:prstGeom prst="rect">
            <a:avLst/>
          </a:prstGeom>
        </p:spPr>
      </p:pic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E1D0680F-BB2A-47AA-976D-E7EBD4127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21" y="3110507"/>
            <a:ext cx="3747493" cy="2498329"/>
          </a:xfrm>
          <a:prstGeom prst="rect">
            <a:avLst/>
          </a:prstGeom>
        </p:spPr>
      </p:pic>
      <p:pic>
        <p:nvPicPr>
          <p:cNvPr id="13" name="Imagen 12" descr="Calendario&#10;&#10;Descripción generada automáticamente">
            <a:extLst>
              <a:ext uri="{FF2B5EF4-FFF2-40B4-BE49-F238E27FC236}">
                <a16:creationId xmlns:a16="http://schemas.microsoft.com/office/drawing/2014/main" id="{2C0B5D26-FAAA-4F2E-A5E6-AB2C7C582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08" y="0"/>
            <a:ext cx="3747493" cy="2498329"/>
          </a:xfrm>
          <a:prstGeom prst="rect">
            <a:avLst/>
          </a:prstGeom>
        </p:spPr>
      </p:pic>
      <p:pic>
        <p:nvPicPr>
          <p:cNvPr id="15" name="Imagen 14" descr="Calendario&#10;&#10;Descripción generada automáticamente">
            <a:extLst>
              <a:ext uri="{FF2B5EF4-FFF2-40B4-BE49-F238E27FC236}">
                <a16:creationId xmlns:a16="http://schemas.microsoft.com/office/drawing/2014/main" id="{56403FB9-F050-4FC8-AE66-3D29F269D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08" y="3110506"/>
            <a:ext cx="3747493" cy="249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782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DE7D2-6349-40BA-8E86-7DD96F66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4F76317-5851-4BF9-814E-AE8B949EF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96652" cy="2197768"/>
          </a:xfr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28B6466-5A39-4C69-896A-619971DB6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73" y="17734"/>
            <a:ext cx="3296653" cy="2197769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D9EC9B2-70DC-4343-86B6-C3D5B4177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47" y="17734"/>
            <a:ext cx="3296653" cy="2197769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0780E917-2FCA-414C-B789-670FC3A6F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97768"/>
            <a:ext cx="3296653" cy="2197769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F77AE579-EFBD-4759-A7D1-787B0FB44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73" y="2215503"/>
            <a:ext cx="3296653" cy="2197769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93EF8611-7B57-4E35-86EB-30B1937660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46" y="2281364"/>
            <a:ext cx="3296653" cy="2197769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CB67E8FC-459C-4B07-B300-E1387B5ECE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0232"/>
            <a:ext cx="3296652" cy="2197768"/>
          </a:xfrm>
          <a:prstGeom prst="rect">
            <a:avLst/>
          </a:prstGeom>
        </p:spPr>
      </p:pic>
      <p:pic>
        <p:nvPicPr>
          <p:cNvPr id="19" name="Imagen 18" descr="Gráfico&#10;&#10;Descripción generada automáticamente">
            <a:extLst>
              <a:ext uri="{FF2B5EF4-FFF2-40B4-BE49-F238E27FC236}">
                <a16:creationId xmlns:a16="http://schemas.microsoft.com/office/drawing/2014/main" id="{EC91744B-D2D7-4EB1-A46F-9B9640003B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73" y="4642497"/>
            <a:ext cx="3296652" cy="2197769"/>
          </a:xfrm>
          <a:prstGeom prst="rect">
            <a:avLst/>
          </a:prstGeom>
        </p:spPr>
      </p:pic>
      <p:pic>
        <p:nvPicPr>
          <p:cNvPr id="21" name="Imagen 20" descr="Gráfico&#10;&#10;Descripción generada automáticamente">
            <a:extLst>
              <a:ext uri="{FF2B5EF4-FFF2-40B4-BE49-F238E27FC236}">
                <a16:creationId xmlns:a16="http://schemas.microsoft.com/office/drawing/2014/main" id="{16F2E9D8-8889-4974-B452-400C31D1BC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45" y="4642496"/>
            <a:ext cx="3296653" cy="21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48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C6321-2929-4E65-83E0-1700809A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i="1" dirty="0"/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B59C380-7F37-4AF2-90ED-279E0DF38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272589" cy="2181726"/>
          </a:xfr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8526EB4-0791-4059-8F9D-9CB30EA5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73" y="0"/>
            <a:ext cx="3272589" cy="2181726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89B634C-45E1-4ADD-A8BE-1AD58DBF1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413" y="0"/>
            <a:ext cx="3272589" cy="2181726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6A097ED-8A1C-48B4-964B-5EFB4987F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27"/>
            <a:ext cx="3272589" cy="2181726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312E4D5B-4073-4C7A-8FC0-CEF2B6474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73" y="2181727"/>
            <a:ext cx="3272589" cy="2181726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AC85AF60-63F5-4384-99D5-743796BFD9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411" y="2181727"/>
            <a:ext cx="3272589" cy="2181726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A3030EB0-EFCE-43A1-8F66-932BB491E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76273"/>
            <a:ext cx="3272589" cy="2181726"/>
          </a:xfrm>
          <a:prstGeom prst="rect">
            <a:avLst/>
          </a:prstGeom>
        </p:spPr>
      </p:pic>
      <p:pic>
        <p:nvPicPr>
          <p:cNvPr id="19" name="Imagen 18" descr="Gráfico&#10;&#10;Descripción generada automáticamente">
            <a:extLst>
              <a:ext uri="{FF2B5EF4-FFF2-40B4-BE49-F238E27FC236}">
                <a16:creationId xmlns:a16="http://schemas.microsoft.com/office/drawing/2014/main" id="{5B0B20B9-BE0D-4A2A-AC27-389F3F97C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705" y="4676273"/>
            <a:ext cx="3272589" cy="2181726"/>
          </a:xfrm>
          <a:prstGeom prst="rect">
            <a:avLst/>
          </a:prstGeom>
        </p:spPr>
      </p:pic>
      <p:pic>
        <p:nvPicPr>
          <p:cNvPr id="21" name="Imagen 20" descr="Gráfico&#10;&#10;Descripción generada automáticamente">
            <a:extLst>
              <a:ext uri="{FF2B5EF4-FFF2-40B4-BE49-F238E27FC236}">
                <a16:creationId xmlns:a16="http://schemas.microsoft.com/office/drawing/2014/main" id="{648AF4DB-D050-44D7-AC71-9BDECBA55E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410" y="4676273"/>
            <a:ext cx="3272590" cy="21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059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8368D-2EF6-42D1-942D-510F064B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7053D62-6580-44DB-8202-B95E259EB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3566943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9882-4AE1-4909-B54C-CE78A427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D58EFE3-55D1-4BC7-A78F-FC8B9A81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616883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15FC9-7B4A-4BC6-8B48-1F964382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43961EF-3893-428A-A510-D7F7E78E9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1552699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301B1-85DC-42D6-8B41-8E3F716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0A59289-757C-436F-B08F-A09328D37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727496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94E5B-D48D-46A6-8346-5263FB75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5B00299-E6EC-44D9-ACBE-264A449BE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2451077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087EF-9ACE-430B-A656-DED3E6E3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E90CFF5-4CBC-40C1-866A-BCE18AEF0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989352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0859B-3E6E-4A16-87C3-A7B5E83F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791AA3A-1D8F-402C-9634-111A3A19E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92373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70896-AE0B-40E6-997D-7DF194D6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29" name="Imagen 28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DE7A7B16-D28C-4313-AB9F-4E3197D34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256547" cy="2171032"/>
          </a:xfrm>
          <a:prstGeom prst="rect">
            <a:avLst/>
          </a:prstGeom>
        </p:spPr>
      </p:pic>
      <p:pic>
        <p:nvPicPr>
          <p:cNvPr id="31" name="Imagen 30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37D3D5E0-1F08-47F3-B899-D398E134A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26" y="1"/>
            <a:ext cx="3256547" cy="2171032"/>
          </a:xfrm>
          <a:prstGeom prst="rect">
            <a:avLst/>
          </a:prstGeom>
        </p:spPr>
      </p:pic>
      <p:pic>
        <p:nvPicPr>
          <p:cNvPr id="33" name="Imagen 32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A5C7E0A7-C180-48CA-9231-1A6D28E5F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52" y="1"/>
            <a:ext cx="3256547" cy="2171032"/>
          </a:xfrm>
          <a:prstGeom prst="rect">
            <a:avLst/>
          </a:prstGeom>
        </p:spPr>
      </p:pic>
      <p:pic>
        <p:nvPicPr>
          <p:cNvPr id="35" name="Imagen 34" descr="Gráfico&#10;&#10;Descripción generada automáticamente">
            <a:extLst>
              <a:ext uri="{FF2B5EF4-FFF2-40B4-BE49-F238E27FC236}">
                <a16:creationId xmlns:a16="http://schemas.microsoft.com/office/drawing/2014/main" id="{F7059509-0C23-48C5-B564-50EEB5E52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812"/>
            <a:ext cx="3256549" cy="2171033"/>
          </a:xfrm>
          <a:prstGeom prst="rect">
            <a:avLst/>
          </a:prstGeom>
        </p:spPr>
      </p:pic>
      <p:pic>
        <p:nvPicPr>
          <p:cNvPr id="37" name="Imagen 36" descr="Gráfico&#10;&#10;Descripción generada automáticamente">
            <a:extLst>
              <a:ext uri="{FF2B5EF4-FFF2-40B4-BE49-F238E27FC236}">
                <a16:creationId xmlns:a16="http://schemas.microsoft.com/office/drawing/2014/main" id="{C1A679FE-54D7-4FF3-955F-B9554E8CA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24" y="2171033"/>
            <a:ext cx="3256547" cy="2171032"/>
          </a:xfrm>
          <a:prstGeom prst="rect">
            <a:avLst/>
          </a:prstGeom>
        </p:spPr>
      </p:pic>
      <p:pic>
        <p:nvPicPr>
          <p:cNvPr id="39" name="Imagen 38" descr="Gráfico&#10;&#10;Descripción generada automáticamente">
            <a:extLst>
              <a:ext uri="{FF2B5EF4-FFF2-40B4-BE49-F238E27FC236}">
                <a16:creationId xmlns:a16="http://schemas.microsoft.com/office/drawing/2014/main" id="{69AAACED-7A9D-49CD-BE63-9111920519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46" y="2171033"/>
            <a:ext cx="3256547" cy="2171032"/>
          </a:xfrm>
          <a:prstGeom prst="rect">
            <a:avLst/>
          </a:prstGeom>
        </p:spPr>
      </p:pic>
      <p:pic>
        <p:nvPicPr>
          <p:cNvPr id="41" name="Imagen 40" descr="Gráfico&#10;&#10;Descripción generada automáticamente">
            <a:extLst>
              <a:ext uri="{FF2B5EF4-FFF2-40B4-BE49-F238E27FC236}">
                <a16:creationId xmlns:a16="http://schemas.microsoft.com/office/drawing/2014/main" id="{75B72BFD-0B6B-40CB-8F0B-2C1FF51ED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4450"/>
            <a:ext cx="3256549" cy="2171033"/>
          </a:xfrm>
          <a:prstGeom prst="rect">
            <a:avLst/>
          </a:prstGeom>
        </p:spPr>
      </p:pic>
      <p:pic>
        <p:nvPicPr>
          <p:cNvPr id="43" name="Imagen 42" descr="Gráfico&#10;&#10;Descripción generada automáticamente">
            <a:extLst>
              <a:ext uri="{FF2B5EF4-FFF2-40B4-BE49-F238E27FC236}">
                <a16:creationId xmlns:a16="http://schemas.microsoft.com/office/drawing/2014/main" id="{C161287B-E74F-4542-B021-89D905284F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24" y="4619207"/>
            <a:ext cx="3256547" cy="2171032"/>
          </a:xfrm>
          <a:prstGeom prst="rect">
            <a:avLst/>
          </a:prstGeom>
        </p:spPr>
      </p:pic>
      <p:pic>
        <p:nvPicPr>
          <p:cNvPr id="45" name="Imagen 44" descr="Gráfico&#10;&#10;Descripción generada automáticamente">
            <a:extLst>
              <a:ext uri="{FF2B5EF4-FFF2-40B4-BE49-F238E27FC236}">
                <a16:creationId xmlns:a16="http://schemas.microsoft.com/office/drawing/2014/main" id="{8D3F3FD1-BEE1-4926-A032-F97AD38B3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50" y="4624306"/>
            <a:ext cx="3256550" cy="21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406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EBC52-4936-47E4-8B2B-347CF768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DBC96B7-B912-4980-BE62-3CD236FCF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9024892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186E8-D92A-4C2B-B7A0-CC1FDE9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077B85F-34DF-4453-BBC3-22DF9D41A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550340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2516C-00D9-4DAE-8AD1-BDC4D420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D2B9B9F-A2D3-4FF8-A621-85697BB61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9738246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EEF54-D8FB-4C34-8A60-0A737611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DA0611-222A-450A-88F8-A5A46AB89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7027184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6969B-3BA1-458D-B82F-A2168B68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E7164CE-0080-44E9-9B4F-5A6FAC697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0051714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1B80C-284B-4F2E-8B9F-A4865D23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713C1AB-60F9-4531-BF16-84FAC0A3D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3010330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84951-A4C9-45DD-99F9-0967971D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9BBBA80-E376-42A0-8290-97686C2F2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120655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DEE5F-8F70-476F-AB9E-C987816B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E119A12-29AD-4CF7-B35B-7EEDD5804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592879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7C364-A1DF-4EC8-9829-9AF78986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51A16D0-E5A5-4662-89F1-2DBF768C2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423430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1C837-C872-40B5-9263-9D5CCA6D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9C3A7DA-C69F-47F7-B703-4EC808D04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980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E0BE3-A4BE-4F94-AC1A-FD5188F5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D35C909-4FA0-40F7-9E3A-409FA0AFC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93591875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DB4CE-7EBD-495D-9C36-637AE90D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3293C0A-A895-4E2B-8B1B-BF48E91A7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702682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95057-F494-478B-88B2-02107CBF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AF5F3D8-B63C-40CC-97BF-42C53E25C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8042554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AD56A-892A-4EC5-9926-784DCB9A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FE9F2AC-EED4-4C5E-BFFF-8EC5DD700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9978554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CBD18-A351-44F4-A4B9-088C197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1AE8AC0-3A34-4B60-96E6-F2C8BF9A9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1841708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57385-23A3-4536-82A4-BB082324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6C6D395D-FD69-4111-ABA8-B19F58BF3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410097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9241C-A5BA-4679-B305-E3EC41F8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53BE2340-3D1F-472A-B5C7-A63F56EAA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085495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D6CE6-F177-41DF-8056-3FF2AF86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01E55D7F-07AC-42E0-9971-37BE1EFB6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4268743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DEC9A-9B0E-4D50-9711-C00D0C8B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CC34EA8F-9BF8-440D-BF9F-C834F3BF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7565072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65FD9-BEF7-485C-84C3-B9AA0238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5032B1A6-E6B9-4F0F-BC42-E10CE246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357131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71452-11FC-496F-A768-D5CFFF8B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2E3FF764-3749-4E44-A1F3-87791A137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79154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70324-D578-4CB0-80F1-98E6EE1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45ACC7B-4D03-46DF-BC56-2B666E8A7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9711031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13D1C-2462-4505-99C7-03CE116C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3C7DEC43-1B53-4DD0-B601-AA8664C2C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2686180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DA119-0A7F-4A2B-80BB-C3272E80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BA13374-DA10-462D-8AF1-228452FB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1781286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30E26-9EF0-425C-B633-0139C3B9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82F920AE-49E4-4CE7-BF33-0514932AA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7547842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12199-7D27-498C-9F8B-822CF3FE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67339E8-ACA7-4E7C-B393-5F5066478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091522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CF684-0BBD-42CC-A13A-2CAED6D3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DC2A205C-2442-4320-A766-721AB19E0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6040670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7DE9C-97D4-4BA3-BD63-D26CF7F5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11F42BA-8CE7-4660-BC08-C8F5F9E74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8602297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7C557-70B1-4B90-9FD4-BE87DD0E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4359181-E0E3-497A-B59A-5F26CC4AD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4181461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D362F-4ED3-427A-9B56-184474CC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2580C3DC-84EC-424A-926E-4BFFE02BC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0741863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FFDD5-6F75-4ABC-A032-A05F7DFF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F7202DE-F7A0-4054-B304-0089F45BC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6157264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73317-A7AC-4018-B87C-B27EEF42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2F2C026C-5F21-454C-8C2F-BAEFF95BB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130021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EC885-6729-4A11-8631-525FFA23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39C1882-ADC9-4D88-A2D4-4B679F6CB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188682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21597-0C3B-404C-B85C-8CC4FDAF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EE83564-27CB-4028-B5E2-A33537C78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959171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40C1E-5905-40C7-B249-F78A06C8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607DF6A-D2C6-46D2-9AD8-0ABF5FC51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28611387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C2419-3700-4AC9-966C-2AD363BC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1787FF1-FFD9-4048-89FF-DEE8E87ED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178288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DD437-0D2C-48C2-AA29-2E1EAFB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F37CFAB-346E-4577-B199-EB34662F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6154417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C8940-C75E-4AE3-B60D-471926C4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7AFE59E-7DA9-4897-99D1-F7ECF0637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9737681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03C7D-F64C-4AB0-AB3A-CC98AC1C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2A73CDF-43B4-46AD-8E7B-1C58911F3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8077173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EAF92-AF70-495B-B880-58FCC6C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D4BB28A3-A1AD-49E5-8B45-9F7BAFED2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6617796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73D88-F667-42FF-9F8A-91E6CF8F1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F43CA37-E5B3-4110-B526-B0B4741A3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2605019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B6AE4-E400-4D1B-BE00-1E45EFD1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Diagrama, Gráfico de barras&#10;&#10;Descripción generada automáticamente">
            <a:extLst>
              <a:ext uri="{FF2B5EF4-FFF2-40B4-BE49-F238E27FC236}">
                <a16:creationId xmlns:a16="http://schemas.microsoft.com/office/drawing/2014/main" id="{22E80309-42B8-4F36-B834-0A54FDB25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1506351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F2F2B-60AF-460A-BA83-12469BF6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57E5219-0D10-4538-AEBA-05C681650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3794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018BB-697B-4D6B-9C35-EFE6DE0A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E3C9D3B-17F4-4635-90F2-7AA234521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997762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0C075-66C6-4037-BCF9-10C41CED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CEAF396-A7E7-4636-BA39-26B485813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7002520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6BE29-00F0-4557-84EE-5DBBB14B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332A7EB-CA37-4444-816E-685E55450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31081547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8462A-8867-454A-9411-137B13D8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45F1AA3-7782-4F80-A18F-2DD33C4B5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6353436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B245B-546E-401B-B709-8EDAEA56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F4CF25E-FB26-433F-80FC-76B25D2A3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7664120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86E06-76D2-4DDC-A499-F08DF105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1298D64-8ACE-450C-8610-E4E94FA40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9777954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2EA97-DBAD-4ADF-A340-2905D0AD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4F72AE9-0FDF-4146-B310-AD59C7E7C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8815081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B613B-FDDF-42CE-A366-91345CF1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E091B5B8-C2FE-43D5-ADEA-81B9ABCC8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154223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4A97A-4F3C-4E5B-ACD7-A7EEC7A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F84F224-E910-475B-BB4C-D2E1EF36C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4704305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FA678-5FB8-40DE-A7BE-5E1C7860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D157194C-2B37-43E8-B005-2F50323E6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82189763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2BA06-A7D5-4C5F-B3ED-F171351D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DE8837A-49E5-4394-A9D1-B8942D24C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65093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33109-8674-44A9-9AEB-0EB0145C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76F3B513-1D55-4B76-9788-25EFF8C2A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1422308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5D99C-A740-4011-B7E9-9F2F8551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8A585250-242F-4218-A9F2-E6CB005DA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0795438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F5F4-8FAF-4D08-B4EE-AF3AEBAF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FB908CFE-2AA0-4F1B-983B-E85FC8E42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2539500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60857-14C8-4F62-99A0-A5447645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178CE4EF-934E-45DA-8389-CBA2BDD3B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8266397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EB113-20CB-40DC-94C7-4B2079FB6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2AE6209-0F15-4B82-9ADB-2C3C966F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5798100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9BED6-E6BF-4D2F-9E08-E241FB93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C2EA908-38F2-4414-B275-457D7D938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5422003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47222-5ECC-4497-909F-58CCCB5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8217F10-F497-4D5C-986B-D57A9CFC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546008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5FF94-E690-4FE5-9A92-EC2AE55C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8EAB48E5-A495-40A5-B70B-6288B52E4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87812799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04C8F-2982-4334-A55A-FAF15F8A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20AEBF2-73C4-4498-B501-4FC2C4C89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762914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80BF0-DC5C-41B1-9A79-3565BE14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480CB746-70AB-405C-AB1C-008EA0A56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32705310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48CD1-19B9-40FE-A16F-498545C5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B191B98-0A8F-48E3-8FF9-2B6D16ADA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85553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>
            <a:extLst>
              <a:ext uri="{FF2B5EF4-FFF2-40B4-BE49-F238E27FC236}">
                <a16:creationId xmlns:a16="http://schemas.microsoft.com/office/drawing/2014/main" id="{49F4B5F9-92C1-44D8-8951-C9B979D63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095" y="793351"/>
            <a:ext cx="10449260" cy="0"/>
          </a:xfrm>
          <a:prstGeom prst="line">
            <a:avLst/>
          </a:prstGeom>
          <a:noFill/>
          <a:ln w="19050">
            <a:solidFill>
              <a:srgbClr val="F2652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04497-413E-4EFB-8AF5-9FF9C21D5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73" y="105302"/>
            <a:ext cx="11642482" cy="49596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Model of the developer's joint decision to buy existing properties and build new ones</a:t>
            </a:r>
            <a:endParaRPr lang="en-GB" sz="24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60ACE4-1278-4380-9ECA-30C0C967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C733660-CACF-4783-8D37-D51D10CE91B4}" type="slidenum">
              <a:rPr lang="en-GB" smtClean="0"/>
              <a:t>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/>
              <p:cNvSpPr txBox="1"/>
              <p:nvPr/>
            </p:nvSpPr>
            <p:spPr>
              <a:xfrm>
                <a:off x="316851" y="1020720"/>
                <a:ext cx="3649909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/>
                  <a:t>Profit obtained by the developer from buying an existing asset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in zone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/>
                  <a:t> in </a:t>
                </a:r>
                <a:r>
                  <a:rPr lang="en-US" sz="1600" dirty="0"/>
                  <a:t>period</a:t>
                </a:r>
                <a:r>
                  <a:rPr lang="es-CL" sz="1600" dirty="0"/>
                  <a:t> </a:t>
                </a:r>
                <a14:m>
                  <m:oMath xmlns:m="http://schemas.openxmlformats.org/officeDocument/2006/math">
                    <m:r>
                      <a:rPr lang="es-CL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b="1" dirty="0"/>
                  <a:t> and building a new asset </a:t>
                </a:r>
                <a14:m>
                  <m:oMath xmlns:m="http://schemas.openxmlformats.org/officeDocument/2006/math">
                    <m:r>
                      <a:rPr lang="en-US" sz="1600" b="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in the same zone and period</a:t>
                </a:r>
                <a:endParaRPr lang="es-CL" sz="1600" dirty="0"/>
              </a:p>
            </p:txBody>
          </p:sp>
        </mc:Choice>
        <mc:Fallback xmlns="">
          <p:sp>
            <p:nvSpPr>
              <p:cNvPr id="39" name="Cuadro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51" y="1020720"/>
                <a:ext cx="3649909" cy="984885"/>
              </a:xfrm>
              <a:prstGeom prst="rect">
                <a:avLst/>
              </a:prstGeom>
              <a:blipFill>
                <a:blip r:embed="rId3"/>
                <a:stretch>
                  <a:fillRect l="-3506" t="-6173" b="-1172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5840575" y="1623560"/>
                <a:ext cx="451365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𝑣𝑖𝑡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575" y="1623560"/>
                <a:ext cx="4513659" cy="276999"/>
              </a:xfrm>
              <a:prstGeom prst="rect">
                <a:avLst/>
              </a:prstGeom>
              <a:blipFill>
                <a:blip r:embed="rId4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Llamada con línea 2 (sin borde) 14"/>
              <p:cNvSpPr/>
              <p:nvPr/>
            </p:nvSpPr>
            <p:spPr>
              <a:xfrm>
                <a:off x="4990378" y="1374461"/>
                <a:ext cx="1700394" cy="184666"/>
              </a:xfrm>
              <a:prstGeom prst="callout2">
                <a:avLst>
                  <a:gd name="adj1" fmla="val 62943"/>
                  <a:gd name="adj2" fmla="val 105579"/>
                  <a:gd name="adj3" fmla="val 97428"/>
                  <a:gd name="adj4" fmla="val 120329"/>
                  <a:gd name="adj5" fmla="val 179156"/>
                  <a:gd name="adj6" fmla="val 130565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Buying cost of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s-CL" sz="1200" dirty="0">
                    <a:solidFill>
                      <a:srgbClr val="0070C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s-CL" sz="1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2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s-CL" sz="1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s-CL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Llamada con línea 2 (sin borde)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378" y="1374461"/>
                <a:ext cx="1700394" cy="184666"/>
              </a:xfrm>
              <a:prstGeom prst="callout2">
                <a:avLst>
                  <a:gd name="adj1" fmla="val 62943"/>
                  <a:gd name="adj2" fmla="val 105579"/>
                  <a:gd name="adj3" fmla="val 97428"/>
                  <a:gd name="adj4" fmla="val 120329"/>
                  <a:gd name="adj5" fmla="val 179156"/>
                  <a:gd name="adj6" fmla="val 130565"/>
                </a:avLst>
              </a:prstGeom>
              <a:blipFill>
                <a:blip r:embed="rId5"/>
                <a:stretch>
                  <a:fillRect l="-428169" t="-64103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Llamada con línea 2 (sin borde) 40"/>
              <p:cNvSpPr/>
              <p:nvPr/>
            </p:nvSpPr>
            <p:spPr>
              <a:xfrm>
                <a:off x="10255270" y="1380950"/>
                <a:ext cx="1527585" cy="184666"/>
              </a:xfrm>
              <a:prstGeom prst="callout2">
                <a:avLst>
                  <a:gd name="adj1" fmla="val 77787"/>
                  <a:gd name="adj2" fmla="val -5798"/>
                  <a:gd name="adj3" fmla="val 116704"/>
                  <a:gd name="adj4" fmla="val -16426"/>
                  <a:gd name="adj5" fmla="val 162183"/>
                  <a:gd name="adj6" fmla="val -17587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Selling price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200" dirty="0">
                    <a:solidFill>
                      <a:srgbClr val="0070C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s-CL" sz="1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s-CL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Llamada con línea 2 (sin borde)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270" y="1380950"/>
                <a:ext cx="1527585" cy="184666"/>
              </a:xfrm>
              <a:prstGeom prst="callout2">
                <a:avLst>
                  <a:gd name="adj1" fmla="val 77787"/>
                  <a:gd name="adj2" fmla="val -5798"/>
                  <a:gd name="adj3" fmla="val 116704"/>
                  <a:gd name="adj4" fmla="val -16426"/>
                  <a:gd name="adj5" fmla="val 162183"/>
                  <a:gd name="adj6" fmla="val -17587"/>
                </a:avLst>
              </a:prstGeom>
              <a:blipFill>
                <a:blip r:embed="rId6"/>
                <a:stretch>
                  <a:fillRect t="-111111" r="-84687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/>
              <p:cNvSpPr txBox="1"/>
              <p:nvPr/>
            </p:nvSpPr>
            <p:spPr>
              <a:xfrm>
                <a:off x="355555" y="2466257"/>
                <a:ext cx="364990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/>
                  <a:t>Probability of buying an existing asset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in zone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/>
                  <a:t> in </a:t>
                </a:r>
                <a:r>
                  <a:rPr lang="en-US" sz="1600" dirty="0"/>
                  <a:t>period</a:t>
                </a:r>
                <a:r>
                  <a:rPr lang="es-CL" sz="1600" dirty="0"/>
                  <a:t> </a:t>
                </a:r>
                <a14:m>
                  <m:oMath xmlns:m="http://schemas.openxmlformats.org/officeDocument/2006/math">
                    <m:r>
                      <a:rPr lang="es-CL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b="1" dirty="0"/>
                  <a:t> and building a new asset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in the same zone and period</a:t>
                </a:r>
                <a:endParaRPr lang="es-CL" sz="1600" dirty="0"/>
              </a:p>
            </p:txBody>
          </p:sp>
        </mc:Choice>
        <mc:Fallback xmlns="">
          <p:sp>
            <p:nvSpPr>
              <p:cNvPr id="30" name="Cuadro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55" y="2466257"/>
                <a:ext cx="3649909" cy="738664"/>
              </a:xfrm>
              <a:prstGeom prst="rect">
                <a:avLst/>
              </a:prstGeom>
              <a:blipFill>
                <a:blip r:embed="rId7"/>
                <a:stretch>
                  <a:fillRect l="-3339" t="-9091" r="-3005" b="-1570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5117432" y="2486836"/>
                <a:ext cx="6236367" cy="6659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𝑣𝑖𝑡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432" y="2486836"/>
                <a:ext cx="6236367" cy="665952"/>
              </a:xfrm>
              <a:prstGeom prst="rect">
                <a:avLst/>
              </a:prstGeom>
              <a:blipFill>
                <a:blip r:embed="rId8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Llamada con línea 2 (sin borde) 20"/>
              <p:cNvSpPr/>
              <p:nvPr/>
            </p:nvSpPr>
            <p:spPr>
              <a:xfrm>
                <a:off x="5707443" y="1162448"/>
                <a:ext cx="1575693" cy="183261"/>
              </a:xfrm>
              <a:prstGeom prst="callout2">
                <a:avLst>
                  <a:gd name="adj1" fmla="val 62943"/>
                  <a:gd name="adj2" fmla="val 105579"/>
                  <a:gd name="adj3" fmla="val 108265"/>
                  <a:gd name="adj4" fmla="val 119103"/>
                  <a:gd name="adj5" fmla="val 274161"/>
                  <a:gd name="adj6" fmla="val 13267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Demolition cost of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s-CL" sz="1200" dirty="0">
                    <a:solidFill>
                      <a:srgbClr val="0070C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s-CL" sz="1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s-CL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Llamada con línea 2 (sin borde)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43" y="1162448"/>
                <a:ext cx="1575693" cy="183261"/>
              </a:xfrm>
              <a:prstGeom prst="callout2">
                <a:avLst>
                  <a:gd name="adj1" fmla="val 62943"/>
                  <a:gd name="adj2" fmla="val 105579"/>
                  <a:gd name="adj3" fmla="val 108265"/>
                  <a:gd name="adj4" fmla="val 119103"/>
                  <a:gd name="adj5" fmla="val 274161"/>
                  <a:gd name="adj6" fmla="val 132679"/>
                </a:avLst>
              </a:prstGeom>
              <a:blipFill>
                <a:blip r:embed="rId9"/>
                <a:stretch>
                  <a:fillRect l="-397222" t="-37879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Llamada con línea 2 (sin borde) 22"/>
              <p:cNvSpPr/>
              <p:nvPr/>
            </p:nvSpPr>
            <p:spPr>
              <a:xfrm>
                <a:off x="9406227" y="920639"/>
                <a:ext cx="1351962" cy="184666"/>
              </a:xfrm>
              <a:prstGeom prst="callout2">
                <a:avLst>
                  <a:gd name="adj1" fmla="val 55942"/>
                  <a:gd name="adj2" fmla="val -2346"/>
                  <a:gd name="adj3" fmla="val 225932"/>
                  <a:gd name="adj4" fmla="val -21793"/>
                  <a:gd name="adj5" fmla="val 390832"/>
                  <a:gd name="adj6" fmla="val -29968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Building cost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</a:t>
                </a:r>
                <a:r>
                  <a:rPr lang="es-CL" sz="1200" dirty="0">
                    <a:solidFill>
                      <a:srgbClr val="0070C0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s-CL" sz="1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s-CL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Llamada con línea 2 (sin borde)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227" y="920639"/>
                <a:ext cx="1351962" cy="184666"/>
              </a:xfrm>
              <a:prstGeom prst="callout2">
                <a:avLst>
                  <a:gd name="adj1" fmla="val 55942"/>
                  <a:gd name="adj2" fmla="val -2346"/>
                  <a:gd name="adj3" fmla="val 225932"/>
                  <a:gd name="adj4" fmla="val -21793"/>
                  <a:gd name="adj5" fmla="val 390832"/>
                  <a:gd name="adj6" fmla="val -29968"/>
                </a:avLst>
              </a:prstGeom>
              <a:blipFill>
                <a:blip r:embed="rId10"/>
                <a:stretch>
                  <a:fillRect t="-23529" r="-35937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Llamada con línea 2 (sin borde) 23"/>
              <p:cNvSpPr/>
              <p:nvPr/>
            </p:nvSpPr>
            <p:spPr>
              <a:xfrm>
                <a:off x="6760307" y="936320"/>
                <a:ext cx="966155" cy="184666"/>
              </a:xfrm>
              <a:prstGeom prst="callout2">
                <a:avLst>
                  <a:gd name="adj1" fmla="val 107119"/>
                  <a:gd name="adj2" fmla="val 95098"/>
                  <a:gd name="adj3" fmla="val 193549"/>
                  <a:gd name="adj4" fmla="val 132155"/>
                  <a:gd name="adj5" fmla="val 369940"/>
                  <a:gd name="adj6" fmla="val 150936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Built area of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s-CL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Llamada con línea 2 (sin borde)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307" y="936320"/>
                <a:ext cx="966155" cy="184666"/>
              </a:xfrm>
              <a:prstGeom prst="callout2">
                <a:avLst>
                  <a:gd name="adj1" fmla="val 107119"/>
                  <a:gd name="adj2" fmla="val 95098"/>
                  <a:gd name="adj3" fmla="val 193549"/>
                  <a:gd name="adj4" fmla="val 132155"/>
                  <a:gd name="adj5" fmla="val 369940"/>
                  <a:gd name="adj6" fmla="val 150936"/>
                </a:avLst>
              </a:prstGeom>
              <a:blipFill>
                <a:blip r:embed="rId11"/>
                <a:stretch>
                  <a:fillRect l="-174725" t="-4814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Llamada con línea 2 (sin borde) 24"/>
              <p:cNvSpPr/>
              <p:nvPr/>
            </p:nvSpPr>
            <p:spPr>
              <a:xfrm>
                <a:off x="9856935" y="1148999"/>
                <a:ext cx="1110487" cy="191283"/>
              </a:xfrm>
              <a:prstGeom prst="callout2">
                <a:avLst>
                  <a:gd name="adj1" fmla="val 55942"/>
                  <a:gd name="adj2" fmla="val -2346"/>
                  <a:gd name="adj3" fmla="val 127906"/>
                  <a:gd name="adj4" fmla="val -29912"/>
                  <a:gd name="adj5" fmla="val 253238"/>
                  <a:gd name="adj6" fmla="val -39986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Building area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s-CL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Llamada con línea 2 (sin borde)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935" y="1148999"/>
                <a:ext cx="1110487" cy="191283"/>
              </a:xfrm>
              <a:prstGeom prst="callout2">
                <a:avLst>
                  <a:gd name="adj1" fmla="val 55942"/>
                  <a:gd name="adj2" fmla="val -2346"/>
                  <a:gd name="adj3" fmla="val 127906"/>
                  <a:gd name="adj4" fmla="val -29912"/>
                  <a:gd name="adj5" fmla="val 253238"/>
                  <a:gd name="adj6" fmla="val -39986"/>
                </a:avLst>
              </a:prstGeom>
              <a:blipFill>
                <a:blip r:embed="rId12"/>
                <a:stretch>
                  <a:fillRect t="-34848" r="-26760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355555" y="3974546"/>
                <a:ext cx="297393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/>
                  <a:t>Probability of buying an existing asset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in zone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/>
                  <a:t> in </a:t>
                </a:r>
                <a:r>
                  <a:rPr lang="en-US" sz="1600" dirty="0"/>
                  <a:t>period</a:t>
                </a:r>
                <a:r>
                  <a:rPr lang="es-CL" sz="1600" dirty="0"/>
                  <a:t> </a:t>
                </a:r>
                <a14:m>
                  <m:oMath xmlns:m="http://schemas.openxmlformats.org/officeDocument/2006/math">
                    <m:r>
                      <a:rPr lang="es-CL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CL" sz="1600" dirty="0"/>
                  <a:t> to</a:t>
                </a:r>
                <a:r>
                  <a:rPr lang="en-US" sz="1600" dirty="0"/>
                  <a:t> build a new asset in the lot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55" y="3974546"/>
                <a:ext cx="2973937" cy="738664"/>
              </a:xfrm>
              <a:prstGeom prst="rect">
                <a:avLst/>
              </a:prstGeom>
              <a:blipFill>
                <a:blip r:embed="rId13"/>
                <a:stretch>
                  <a:fillRect l="-4098" t="-9091" b="-1570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/>
              <p:cNvSpPr/>
              <p:nvPr/>
            </p:nvSpPr>
            <p:spPr>
              <a:xfrm>
                <a:off x="3727524" y="3769235"/>
                <a:ext cx="8369450" cy="11445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𝑣𝑖𝑡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𝑙𝑛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𝑣𝑖𝑡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1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/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𝑒𝑥𝑝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𝜋</m:t>
                                                      </m:r>
                                                    </m:e>
                                                    <m:sub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𝑣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𝑣𝑖𝑡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max</m:t>
                                                  </m:r>
                                                </m:e>
                                                <m:lim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lim>
                                              </m:limLow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s-CL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á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524" y="3769235"/>
                <a:ext cx="8369450" cy="11445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errar llave 1"/>
          <p:cNvSpPr/>
          <p:nvPr/>
        </p:nvSpPr>
        <p:spPr>
          <a:xfrm rot="5400000">
            <a:off x="7598215" y="1161501"/>
            <a:ext cx="178060" cy="1790560"/>
          </a:xfrm>
          <a:prstGeom prst="rightBrace">
            <a:avLst>
              <a:gd name="adj1" fmla="val 8333"/>
              <a:gd name="adj2" fmla="val 48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9" name="Cerrar llave 28"/>
          <p:cNvSpPr/>
          <p:nvPr/>
        </p:nvSpPr>
        <p:spPr>
          <a:xfrm rot="5400000">
            <a:off x="9388775" y="1157764"/>
            <a:ext cx="178060" cy="1790560"/>
          </a:xfrm>
          <a:prstGeom prst="rightBrace">
            <a:avLst>
              <a:gd name="adj1" fmla="val 8333"/>
              <a:gd name="adj2" fmla="val 48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7344056" y="2060883"/>
                <a:ext cx="658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056" y="2060883"/>
                <a:ext cx="6587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/>
              <p:cNvSpPr/>
              <p:nvPr/>
            </p:nvSpPr>
            <p:spPr>
              <a:xfrm>
                <a:off x="9177896" y="2060883"/>
                <a:ext cx="6154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5" name="Rectá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96" y="2060883"/>
                <a:ext cx="61549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355555" y="5434076"/>
                <a:ext cx="297393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/>
                  <a:t>Probability of building a new asset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in zone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CL" sz="1600" dirty="0"/>
                  <a:t> in </a:t>
                </a:r>
                <a:r>
                  <a:rPr lang="en-US" sz="1600" dirty="0"/>
                  <a:t>period</a:t>
                </a:r>
                <a:r>
                  <a:rPr lang="es-CL" sz="1600" dirty="0"/>
                  <a:t> </a:t>
                </a:r>
                <a14:m>
                  <m:oMath xmlns:m="http://schemas.openxmlformats.org/officeDocument/2006/math">
                    <m:r>
                      <a:rPr lang="es-CL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CL" sz="1600" dirty="0"/>
                  <a:t> </a:t>
                </a:r>
                <a:r>
                  <a:rPr lang="en-US" sz="1600" dirty="0"/>
                  <a:t>using existing assets</a:t>
                </a:r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55" y="5434076"/>
                <a:ext cx="2973937" cy="738664"/>
              </a:xfrm>
              <a:prstGeom prst="rect">
                <a:avLst/>
              </a:prstGeom>
              <a:blipFill>
                <a:blip r:embed="rId17"/>
                <a:stretch>
                  <a:fillRect l="-4098" t="-8197" r="-4508" b="-1557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ángulo 36"/>
              <p:cNvSpPr/>
              <p:nvPr/>
            </p:nvSpPr>
            <p:spPr>
              <a:xfrm>
                <a:off x="3727524" y="5211806"/>
                <a:ext cx="8369450" cy="11445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𝑣𝑖𝑡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𝑙𝑛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s-CL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/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𝑒𝑥𝑝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𝜋</m:t>
                                                      </m:r>
                                                    </m:e>
                                                    <m:sub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14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𝑖𝑡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s-CL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max</m:t>
                                                  </m:r>
                                                </m:e>
                                                <m:lim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lim>
                                              </m:limLow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s-CL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ángu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524" y="5211806"/>
                <a:ext cx="8369450" cy="11445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03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73F97-747D-43E2-ACC2-F5FA0E9D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EB4AFAC-5C7B-43DA-A2D0-4C2519639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31641062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08B6E-A036-420E-BAAE-89AA0770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2EF49DB-7D18-4C32-A0CD-0C0ED09FC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88554182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34B1F-A194-429F-978D-574F3F7B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FBB9A13-65DE-427D-A75C-B7C2B0A6F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047291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C62F1-15B7-4916-B6C6-57A3D0B4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CD748C5-07AA-4A65-9DCC-0D807C967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0914924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5B48C-B969-4C03-AE41-40866735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0080CC9-5D67-47A3-BA34-2CA8B2D6F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85506475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B3F34-7C8B-4B94-A25A-33A64852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9F59EFF-DD2E-4CDB-B9B4-97A30070B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2319533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BFD85-5063-40E8-9FE4-6F6FDDF6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ED38DAD-292E-435A-997C-E9BB5F7A5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4884953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04BF4-E37A-47C2-AE9E-E5735363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BBE294E-D814-4238-A83E-6108F4B6B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3014695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2E1E2-DE51-49A0-A622-21F91C03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3860705B-2D13-4AAF-B26B-5DE2CEAF8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733022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826C4-9E52-4B80-B37C-BBC23EF6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E1F0D2F8-9BAC-4133-9182-2409D6B1F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33137471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F1A52-326B-4237-96EA-B19A8EC1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8425CA3C-1031-4E1D-84E2-4CEE7F8C7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76174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5855F-1382-474F-9DE8-4B534646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63454855-7DAC-4C63-AEB7-F4E7A1066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82248868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16947-BA71-46FE-B75B-A0495233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C08D165-60DD-4BEC-BEDF-F9CF4F0EA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685578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DA410-A5ED-4CCF-9AC8-B0747D98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0CDDB75-2C47-446B-B760-BBEECE11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2985216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E71D2-1C49-4A6B-9F08-936EFCF1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F973508-4884-409F-BA88-EB71BE2AD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91548202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DB75D-4866-4F68-84DF-D5F10441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F556829A-90B5-4829-A80D-1997AD2F5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9161618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BCC7A-38D3-497B-B14A-700842A0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4F639B2-5B4F-4BDB-A4BC-0FEDCB3EA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2977060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3B612-0F81-46D8-936C-2F84A05C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EBBD3616-7962-44EC-9378-88813E65F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62499584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A576A-5CA3-4AD3-B3AD-33047B2F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484716-1FD0-4165-BEBC-04F21582D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67049652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FB753-4B96-400D-9F42-96084B8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E0DA9F8F-4CF2-4AB3-BA6E-DAB8A3D4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1708782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512E8-00BF-4B77-A329-33EE525F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C8C436C-8FA4-4169-9C07-79F2523AB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7121305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76F53-331E-4F31-99E8-BC72EABE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DA9F92D-603E-44BC-B0AD-C699F36F2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89844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1227A-A3E5-46A9-950E-A23ED613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8F32FBA-C5BF-4208-8CEA-984338418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62469741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2DF01-CE1E-41C4-9D4C-7C3458C3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47F0CE0-69D2-47B6-B26E-A7F38F832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45385164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D33C2-9290-445A-A617-CD92CDFA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3B9458A-EFF6-4B66-9448-70DF4F335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96869803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73CC8-0A7E-4DC9-89E0-4374C2E6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8190C2F-A9D2-42E4-AD9E-CB74EB03B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670487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C0B6-F079-4C28-A579-C93D9134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D7AE526-9E50-42D3-8FC5-6F18206CE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4126224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3DA78-AA4D-41A9-940D-32C61136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465E183-4CD9-4613-B545-9B3CEAB29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4851564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E43D-9846-4E20-8FD7-2E80C48F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821BF5-6691-4C3B-82F3-82EFE50C7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60683364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3434B-AE03-4B1D-B60B-EBE43ED1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2FEF851A-C262-45DF-B4F8-634E79143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3169268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80B82-B7C9-48B6-A5FF-DEA67712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0CF05B2-0CBF-4C3B-97DC-26F26DC49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86721480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83126C-C593-46F0-BD94-279DE7FA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AE7F92B-4837-4137-901A-A93C9A8FE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24698485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AFF0A-F476-418D-9EF4-7DBAF434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F2B55A8E-5B7B-4B83-BA24-6E8B989F4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628790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279F2-EB1E-4A96-87F1-3E9216CE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7EDEE15-5006-4C1D-9EAA-9706A66C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2467101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919B4-7814-46D0-99FB-C3AA1727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9A15368-2256-430D-9606-CFE4AAC8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7256016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8162A-BC36-4641-9AAD-E75665FB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7EB2E237-BE5A-4D80-8003-356AABF40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74112094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45EA7-91F7-44AF-99F4-C1A298D8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9C72824-3FEF-4DA8-BCB3-1F3E93DC0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9716026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6A79E-077B-4C44-A4EA-DE507F88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1F55EC6-6332-49E0-ABC5-EA8BB3FCA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90651940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BCF35-399F-461B-A0AB-C6C9B6B7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ACC6600-FF8D-4443-A210-14FF524FC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9012306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B9F6E-E142-4EFD-B889-3CFF0A95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78F23A3-6E4C-4450-9613-4C164BD05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76225748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28899-3405-4C9E-BEE2-C64175ED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1EB67118-EAF9-4CC5-B2EF-C3DE65EFC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23014402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43D07-3547-4A33-989C-7508911D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758903C-11BC-4DA4-91F2-C25C159F0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11510094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600CF-22BF-4034-9014-6F9C31A5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667FF08-4A32-4161-826C-EBF1737ED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74479836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C8E57-4465-4F52-A035-658DB3F4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04CB340-29D0-4A32-ABF0-ED7E1C056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69788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1FE7-BD2F-4181-95A4-FAAEFDF0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B22D4B32-6985-4207-AD8B-AED655CA6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71907369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7870D-57EF-4BDC-B813-D174CDE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27220D5-2C53-4D31-B8FB-5C2200CAD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52688003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B29F6-D45D-4262-A626-327A895E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85B3D74-2524-46DE-9352-59D62BF60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8110685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0D78C-EC43-4B48-B357-F52B455D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3334236-A28D-411F-8DC9-54C37AC8C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4429140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C725E-3DA0-4B1C-A05F-908066B2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AEACA4B-56A2-4F40-B87F-1F4C034EA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2220273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23F19-C3C7-4242-B3D1-4BA75561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915FACF-7CBD-4455-ADB7-4A0D70F45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48163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F1619-3338-45D1-BDF6-6A2FEEEC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E34E9663-B91E-4092-8CE3-D0E004B4F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471210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86B51-55CA-4065-BAA1-8A1A6FB6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37CE886-ECB9-49D4-8B0A-246F82B84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87448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DA79A-DD69-4F69-9A6B-A63925EE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A3BE95EB-A03E-48B5-853A-2EF9CECE8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45156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66B4D-FE43-42D2-816D-A14C5155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6FC97E0-4053-4BE5-9B1B-20DE57915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33318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B0538-20C7-4742-961B-EABEF55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19FA485F-4C8C-4783-94A0-B70CD4044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61733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5A94C1F-56E0-4984-9D0D-B399834209E1}"/>
                  </a:ext>
                </a:extLst>
              </p:cNvPr>
              <p:cNvSpPr txBox="1"/>
              <p:nvPr/>
            </p:nvSpPr>
            <p:spPr>
              <a:xfrm>
                <a:off x="4032305" y="1375737"/>
                <a:ext cx="52590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𝑐𝑣</m:t>
                        </m:r>
                      </m:sub>
                    </m:sSub>
                  </m:oMath>
                </a14:m>
                <a:r>
                  <a:rPr lang="es-CL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L" dirty="0"/>
                  <a:t>+</a:t>
                </a:r>
                <a:r>
                  <a:rPr lang="es-CL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5A94C1F-56E0-4984-9D0D-B39983420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305" y="1375737"/>
                <a:ext cx="5259090" cy="276999"/>
              </a:xfrm>
              <a:prstGeom prst="rect">
                <a:avLst/>
              </a:prstGeom>
              <a:blipFill>
                <a:blip r:embed="rId2"/>
                <a:stretch>
                  <a:fillRect l="-1506" t="-28889" b="-5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lamada con línea 2 (sin borde) 20">
            <a:extLst>
              <a:ext uri="{FF2B5EF4-FFF2-40B4-BE49-F238E27FC236}">
                <a16:creationId xmlns:a16="http://schemas.microsoft.com/office/drawing/2014/main" id="{521BAAE3-7466-4D50-9B29-F946AE1B920B}"/>
              </a:ext>
            </a:extLst>
          </p:cNvPr>
          <p:cNvSpPr/>
          <p:nvPr/>
        </p:nvSpPr>
        <p:spPr>
          <a:xfrm>
            <a:off x="3222021" y="836055"/>
            <a:ext cx="1620567" cy="184666"/>
          </a:xfrm>
          <a:prstGeom prst="callout2">
            <a:avLst>
              <a:gd name="adj1" fmla="val 62943"/>
              <a:gd name="adj2" fmla="val 105579"/>
              <a:gd name="adj3" fmla="val 144608"/>
              <a:gd name="adj4" fmla="val 129974"/>
              <a:gd name="adj5" fmla="val 296875"/>
              <a:gd name="adj6" fmla="val 13578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</a:rPr>
              <a:t>Tamaño del activo v</a:t>
            </a:r>
          </a:p>
        </p:txBody>
      </p:sp>
      <p:sp>
        <p:nvSpPr>
          <p:cNvPr id="9" name="Llamada con línea 2 (sin borde) 20">
            <a:extLst>
              <a:ext uri="{FF2B5EF4-FFF2-40B4-BE49-F238E27FC236}">
                <a16:creationId xmlns:a16="http://schemas.microsoft.com/office/drawing/2014/main" id="{16734B96-DC74-4AFD-9F3A-9A68A5EFE3BF}"/>
              </a:ext>
            </a:extLst>
          </p:cNvPr>
          <p:cNvSpPr/>
          <p:nvPr/>
        </p:nvSpPr>
        <p:spPr>
          <a:xfrm>
            <a:off x="3536816" y="537636"/>
            <a:ext cx="1894919" cy="184666"/>
          </a:xfrm>
          <a:prstGeom prst="callout2">
            <a:avLst>
              <a:gd name="adj1" fmla="val 62943"/>
              <a:gd name="adj2" fmla="val 106112"/>
              <a:gd name="adj3" fmla="val 190662"/>
              <a:gd name="adj4" fmla="val 128154"/>
              <a:gd name="adj5" fmla="val 406911"/>
              <a:gd name="adj6" fmla="val 13693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</a:rPr>
              <a:t>Distancia de zona i  al centro</a:t>
            </a:r>
          </a:p>
        </p:txBody>
      </p:sp>
      <p:sp>
        <p:nvSpPr>
          <p:cNvPr id="10" name="Llamada con línea 2 (sin borde) 22">
            <a:extLst>
              <a:ext uri="{FF2B5EF4-FFF2-40B4-BE49-F238E27FC236}">
                <a16:creationId xmlns:a16="http://schemas.microsoft.com/office/drawing/2014/main" id="{F81E3491-AF3A-4E4B-9830-12C1EA3AF26A}"/>
              </a:ext>
            </a:extLst>
          </p:cNvPr>
          <p:cNvSpPr/>
          <p:nvPr/>
        </p:nvSpPr>
        <p:spPr>
          <a:xfrm>
            <a:off x="7135425" y="629969"/>
            <a:ext cx="1351962" cy="184666"/>
          </a:xfrm>
          <a:prstGeom prst="callout2">
            <a:avLst>
              <a:gd name="adj1" fmla="val 83199"/>
              <a:gd name="adj2" fmla="val 24336"/>
              <a:gd name="adj3" fmla="val 225932"/>
              <a:gd name="adj4" fmla="val -21793"/>
              <a:gd name="adj5" fmla="val 390832"/>
              <a:gd name="adj6" fmla="val -2996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</a:rPr>
              <a:t>Periodo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67BE21A-B9F9-4295-B936-60BDC1C98E76}"/>
              </a:ext>
            </a:extLst>
          </p:cNvPr>
          <p:cNvSpPr txBox="1"/>
          <p:nvPr/>
        </p:nvSpPr>
        <p:spPr>
          <a:xfrm>
            <a:off x="402672" y="1129515"/>
            <a:ext cx="2885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Precio de un activo tipo v ubicado en la zona i, en el periodo 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EF07BC4-6020-42F6-8911-BDD67F8EBB38}"/>
                  </a:ext>
                </a:extLst>
              </p:cNvPr>
              <p:cNvSpPr txBox="1"/>
              <p:nvPr/>
            </p:nvSpPr>
            <p:spPr>
              <a:xfrm>
                <a:off x="3368496" y="2835397"/>
                <a:ext cx="36830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𝑣𝑡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EF07BC4-6020-42F6-8911-BDD67F8EB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496" y="2835397"/>
                <a:ext cx="3683039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07F83C17-BFFA-45F7-A903-6193213C927C}"/>
              </a:ext>
            </a:extLst>
          </p:cNvPr>
          <p:cNvSpPr txBox="1"/>
          <p:nvPr/>
        </p:nvSpPr>
        <p:spPr>
          <a:xfrm>
            <a:off x="335560" y="2650921"/>
            <a:ext cx="35986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Inversión necesaria para renovar un activo del tipo v en el periodo t, previo a su puesta en venta.</a:t>
            </a:r>
          </a:p>
          <a:p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684164C-3C70-408F-A29C-CF58503E76DC}"/>
                  </a:ext>
                </a:extLst>
              </p:cNvPr>
              <p:cNvSpPr txBox="1"/>
              <p:nvPr/>
            </p:nvSpPr>
            <p:spPr>
              <a:xfrm>
                <a:off x="3536816" y="4558091"/>
                <a:ext cx="3683039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𝑣𝑖𝑡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684164C-3C70-408F-A29C-CF58503E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16" y="4558091"/>
                <a:ext cx="3683039" cy="281937"/>
              </a:xfrm>
              <a:prstGeom prst="rect">
                <a:avLst/>
              </a:prstGeom>
              <a:blipFill>
                <a:blip r:embed="rId4"/>
                <a:stretch>
                  <a:fillRect t="-23913" b="-173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190DD559-725D-4FBE-BFFD-50FB71CB79E1}"/>
              </a:ext>
            </a:extLst>
          </p:cNvPr>
          <p:cNvSpPr txBox="1"/>
          <p:nvPr/>
        </p:nvSpPr>
        <p:spPr>
          <a:xfrm>
            <a:off x="335560" y="4200244"/>
            <a:ext cx="3531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err="1"/>
              <a:t>Profit</a:t>
            </a:r>
            <a:r>
              <a:rPr lang="es-CL" sz="1600" dirty="0"/>
              <a:t> obtenido por el propietario al poner en venta un activo v , ubicado en la zona i, durante el periodo t.</a:t>
            </a:r>
          </a:p>
        </p:txBody>
      </p:sp>
      <p:sp>
        <p:nvSpPr>
          <p:cNvPr id="19" name="Llamada con línea 2 (sin borde) 20">
            <a:extLst>
              <a:ext uri="{FF2B5EF4-FFF2-40B4-BE49-F238E27FC236}">
                <a16:creationId xmlns:a16="http://schemas.microsoft.com/office/drawing/2014/main" id="{7A19C4DB-3C60-4570-B7CE-B405CCB2D611}"/>
              </a:ext>
            </a:extLst>
          </p:cNvPr>
          <p:cNvSpPr/>
          <p:nvPr/>
        </p:nvSpPr>
        <p:spPr>
          <a:xfrm>
            <a:off x="2986705" y="3761744"/>
            <a:ext cx="1894919" cy="369332"/>
          </a:xfrm>
          <a:prstGeom prst="callout2">
            <a:avLst>
              <a:gd name="adj1" fmla="val 62943"/>
              <a:gd name="adj2" fmla="val 106112"/>
              <a:gd name="adj3" fmla="val 79364"/>
              <a:gd name="adj4" fmla="val 121513"/>
              <a:gd name="adj5" fmla="val 163873"/>
              <a:gd name="adj6" fmla="val 12719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</a:rPr>
              <a:t>Estimación del precio, hecha por el propietario del activo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7E3C916-D827-40F6-9651-2910F72ACB2B}"/>
                  </a:ext>
                </a:extLst>
              </p:cNvPr>
              <p:cNvSpPr txBox="1"/>
              <p:nvPr/>
            </p:nvSpPr>
            <p:spPr>
              <a:xfrm>
                <a:off x="4353886" y="5572475"/>
                <a:ext cx="3092112" cy="303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s-C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</m:oMath>
                </a14:m>
                <a:r>
                  <a:rPr lang="es-CL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r>
                  <a:rPr lang="es-CL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7E3C916-D827-40F6-9651-2910F72AC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886" y="5572475"/>
                <a:ext cx="3092112" cy="303673"/>
              </a:xfrm>
              <a:prstGeom prst="rect">
                <a:avLst/>
              </a:prstGeom>
              <a:blipFill>
                <a:blip r:embed="rId5"/>
                <a:stretch>
                  <a:fillRect l="-2564" t="-24000" b="-40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9A56F-9366-4695-A915-D1DA083CFCA6}"/>
              </a:ext>
            </a:extLst>
          </p:cNvPr>
          <p:cNvSpPr txBox="1"/>
          <p:nvPr/>
        </p:nvSpPr>
        <p:spPr>
          <a:xfrm>
            <a:off x="209725" y="5478011"/>
            <a:ext cx="395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El propietario del activo observa los últimos dos precios y en base a ellos realiza su estimación</a:t>
            </a:r>
          </a:p>
        </p:txBody>
      </p:sp>
    </p:spTree>
    <p:extLst>
      <p:ext uri="{BB962C8B-B14F-4D97-AF65-F5344CB8AC3E}">
        <p14:creationId xmlns:p14="http://schemas.microsoft.com/office/powerpoint/2010/main" val="3746922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D8C33-870C-4179-8B1D-AD96054D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A2C3C40-73FC-4728-A83C-8D42AF5F1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789995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2997-E2D1-4301-801D-8DB19C96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28AF8DEE-64FD-40D2-B2CA-E832217A8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630429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E50A8-7A09-4F9D-B3D1-FE16DC72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4590A8F-04D0-4317-8CF6-4944441A5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911386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CBE79-DEFF-4760-B273-C9E62C30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B7E5E9D-0AC4-4105-B33F-D71EB70CA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190115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F89AD-5FA0-4A99-9EEA-20B94E65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3B431CE-7786-46C7-A759-643D116DA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92230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61A6E-D686-4EDC-821E-C641D995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98CF8AF-9D5F-4631-8B13-D12A96D25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81274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DAB82-FF06-4325-944A-F7A629BE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257AAE8-C0A6-4EB4-B4B5-2EB499037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138292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6C82C-10B7-4191-A2A4-8F8F57DF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D219E3B-6725-4E71-B586-C96D69D00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189737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5DD26-89D7-47A5-A8C1-831CBAB0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25C8F39-9320-4E12-9391-B7DE70C4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22158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4D909-C6EA-487A-B841-41B9F159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EBEE3E9-5488-4C84-B174-9055327C1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89226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6788925-A3C9-420F-BC6C-775CA515C65E}"/>
                  </a:ext>
                </a:extLst>
              </p:cNvPr>
              <p:cNvSpPr txBox="1"/>
              <p:nvPr/>
            </p:nvSpPr>
            <p:spPr>
              <a:xfrm>
                <a:off x="4000220" y="4065984"/>
                <a:ext cx="9982899" cy="303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  <m:sup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L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r>
                  <a:rPr lang="es-CL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L" b="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r>
                  <a:rPr lang="es-CL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sub>
                    </m:sSub>
                  </m:oMath>
                </a14:m>
                <a:r>
                  <a:rPr lang="es-CL" b="0" dirty="0"/>
                  <a:t> 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𝑣𝑖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sub>
                    </m:sSub>
                    <m:r>
                      <a:rPr lang="es-C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L" dirty="0"/>
                  <a:t> 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6788925-A3C9-420F-BC6C-775CA515C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20" y="4065984"/>
                <a:ext cx="9982899" cy="303673"/>
              </a:xfrm>
              <a:prstGeom prst="rect">
                <a:avLst/>
              </a:prstGeom>
              <a:blipFill>
                <a:blip r:embed="rId2"/>
                <a:stretch>
                  <a:fillRect l="-794" t="-22000" b="-40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lamada con línea 2 (sin borde) 20">
            <a:extLst>
              <a:ext uri="{FF2B5EF4-FFF2-40B4-BE49-F238E27FC236}">
                <a16:creationId xmlns:a16="http://schemas.microsoft.com/office/drawing/2014/main" id="{A8A030F9-ED17-4B7C-ABE2-C229E4E93F5B}"/>
              </a:ext>
            </a:extLst>
          </p:cNvPr>
          <p:cNvSpPr/>
          <p:nvPr/>
        </p:nvSpPr>
        <p:spPr>
          <a:xfrm>
            <a:off x="2926584" y="2913948"/>
            <a:ext cx="1620567" cy="369332"/>
          </a:xfrm>
          <a:prstGeom prst="callout2">
            <a:avLst>
              <a:gd name="adj1" fmla="val 62943"/>
              <a:gd name="adj2" fmla="val 105579"/>
              <a:gd name="adj3" fmla="val 144608"/>
              <a:gd name="adj4" fmla="val 129974"/>
              <a:gd name="adj5" fmla="val 296875"/>
              <a:gd name="adj6" fmla="val 13578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</a:rPr>
              <a:t>Precio de activo similar en el periodo pasado</a:t>
            </a:r>
          </a:p>
        </p:txBody>
      </p:sp>
      <p:sp>
        <p:nvSpPr>
          <p:cNvPr id="11" name="Llamada con línea 2 (sin borde) 20">
            <a:extLst>
              <a:ext uri="{FF2B5EF4-FFF2-40B4-BE49-F238E27FC236}">
                <a16:creationId xmlns:a16="http://schemas.microsoft.com/office/drawing/2014/main" id="{A9ED2620-BB40-4B9C-9374-5E091DAB46B5}"/>
              </a:ext>
            </a:extLst>
          </p:cNvPr>
          <p:cNvSpPr/>
          <p:nvPr/>
        </p:nvSpPr>
        <p:spPr>
          <a:xfrm>
            <a:off x="4295108" y="2212148"/>
            <a:ext cx="1620567" cy="923330"/>
          </a:xfrm>
          <a:prstGeom prst="callout2">
            <a:avLst>
              <a:gd name="adj1" fmla="val 64761"/>
              <a:gd name="adj2" fmla="val 108685"/>
              <a:gd name="adj3" fmla="val 110991"/>
              <a:gd name="adj4" fmla="val 147057"/>
              <a:gd name="adj5" fmla="val 192391"/>
              <a:gd name="adj6" fmla="val 15493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</a:rPr>
              <a:t>Efecto de la variación de precios en el periodo pasado sobre las expectativas del periodo presente</a:t>
            </a:r>
          </a:p>
        </p:txBody>
      </p:sp>
      <p:sp>
        <p:nvSpPr>
          <p:cNvPr id="12" name="Llamada con línea 2 (sin borde) 20">
            <a:extLst>
              <a:ext uri="{FF2B5EF4-FFF2-40B4-BE49-F238E27FC236}">
                <a16:creationId xmlns:a16="http://schemas.microsoft.com/office/drawing/2014/main" id="{4F6EA4D1-71E5-42D4-96E5-82780F6B286A}"/>
              </a:ext>
            </a:extLst>
          </p:cNvPr>
          <p:cNvSpPr/>
          <p:nvPr/>
        </p:nvSpPr>
        <p:spPr>
          <a:xfrm>
            <a:off x="6708300" y="2289637"/>
            <a:ext cx="1620567" cy="923330"/>
          </a:xfrm>
          <a:prstGeom prst="callout2">
            <a:avLst>
              <a:gd name="adj1" fmla="val 62943"/>
              <a:gd name="adj2" fmla="val 105579"/>
              <a:gd name="adj3" fmla="val 118259"/>
              <a:gd name="adj4" fmla="val 138774"/>
              <a:gd name="adj5" fmla="val 176037"/>
              <a:gd name="adj6" fmla="val 14251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</a:rPr>
              <a:t>Efecto de la variación de precios en el periodo antepasado sobre las expectativas del periodo presente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23CF9E-CEEB-4849-A1C3-E1E0C9890B80}"/>
              </a:ext>
            </a:extLst>
          </p:cNvPr>
          <p:cNvSpPr txBox="1"/>
          <p:nvPr/>
        </p:nvSpPr>
        <p:spPr>
          <a:xfrm>
            <a:off x="204815" y="3740182"/>
            <a:ext cx="361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Precio mínimo esperado por el propietario para concretar la venta, en el periodo t,  de un activo tipo v , ubicado en la zona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D4393A7-51C7-47D1-8D89-E3320336FAD4}"/>
                  </a:ext>
                </a:extLst>
              </p:cNvPr>
              <p:cNvSpPr txBox="1"/>
              <p:nvPr/>
            </p:nvSpPr>
            <p:spPr>
              <a:xfrm>
                <a:off x="4430312" y="1128271"/>
                <a:ext cx="909993" cy="303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𝑆𝐸𝑣𝑖𝑡</m:t>
                        </m:r>
                      </m:sub>
                      <m:sup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s-CL" dirty="0"/>
                  <a:t> = 0</a:t>
                </a: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D4393A7-51C7-47D1-8D89-E3320336F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312" y="1128271"/>
                <a:ext cx="909993" cy="303545"/>
              </a:xfrm>
              <a:prstGeom prst="rect">
                <a:avLst/>
              </a:prstGeom>
              <a:blipFill>
                <a:blip r:embed="rId3"/>
                <a:stretch>
                  <a:fillRect l="-6711" t="-18000" r="-14765" b="-46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76B58F1E-2716-4FFD-9848-A3C3C3ECBE60}"/>
              </a:ext>
            </a:extLst>
          </p:cNvPr>
          <p:cNvSpPr txBox="1"/>
          <p:nvPr/>
        </p:nvSpPr>
        <p:spPr>
          <a:xfrm>
            <a:off x="245475" y="864544"/>
            <a:ext cx="3618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err="1"/>
              <a:t>Profit</a:t>
            </a:r>
            <a:r>
              <a:rPr lang="es-CL" sz="1600" dirty="0"/>
              <a:t> mínimo esperado por el propietario de un activo para poner su propiedad en venta</a:t>
            </a:r>
          </a:p>
        </p:txBody>
      </p:sp>
      <p:sp>
        <p:nvSpPr>
          <p:cNvPr id="17" name="Llamada con línea 2 (sin borde) 22">
            <a:extLst>
              <a:ext uri="{FF2B5EF4-FFF2-40B4-BE49-F238E27FC236}">
                <a16:creationId xmlns:a16="http://schemas.microsoft.com/office/drawing/2014/main" id="{4F65585A-D278-441C-B30A-E5AE7387FB4B}"/>
              </a:ext>
            </a:extLst>
          </p:cNvPr>
          <p:cNvSpPr/>
          <p:nvPr/>
        </p:nvSpPr>
        <p:spPr>
          <a:xfrm>
            <a:off x="5915675" y="180383"/>
            <a:ext cx="1351962" cy="553998"/>
          </a:xfrm>
          <a:prstGeom prst="callout2">
            <a:avLst>
              <a:gd name="adj1" fmla="val 83199"/>
              <a:gd name="adj2" fmla="val 24336"/>
              <a:gd name="adj3" fmla="val 94814"/>
              <a:gd name="adj4" fmla="val -25586"/>
              <a:gd name="adj5" fmla="val 153277"/>
              <a:gd name="adj6" fmla="val -4261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CL" sz="1200" dirty="0">
                <a:solidFill>
                  <a:srgbClr val="0070C0"/>
                </a:solidFill>
              </a:rPr>
              <a:t>Todo </a:t>
            </a:r>
            <a:r>
              <a:rPr lang="es-CL" sz="1200" dirty="0" err="1">
                <a:solidFill>
                  <a:srgbClr val="0070C0"/>
                </a:solidFill>
              </a:rPr>
              <a:t>profit</a:t>
            </a:r>
            <a:r>
              <a:rPr lang="es-CL" sz="1200" dirty="0">
                <a:solidFill>
                  <a:srgbClr val="0070C0"/>
                </a:solidFill>
              </a:rPr>
              <a:t> positivo induce un proceso de venta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293A018-3433-4125-9413-3BD9F6F81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926653"/>
              </p:ext>
            </p:extLst>
          </p:nvPr>
        </p:nvGraphicFramePr>
        <p:xfrm>
          <a:off x="3296324" y="5182588"/>
          <a:ext cx="71893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341">
                  <a:extLst>
                    <a:ext uri="{9D8B030D-6E8A-4147-A177-3AD203B41FA5}">
                      <a16:colId xmlns:a16="http://schemas.microsoft.com/office/drawing/2014/main" val="3055843935"/>
                    </a:ext>
                  </a:extLst>
                </a:gridCol>
                <a:gridCol w="1797341">
                  <a:extLst>
                    <a:ext uri="{9D8B030D-6E8A-4147-A177-3AD203B41FA5}">
                      <a16:colId xmlns:a16="http://schemas.microsoft.com/office/drawing/2014/main" val="1522234189"/>
                    </a:ext>
                  </a:extLst>
                </a:gridCol>
                <a:gridCol w="1797341">
                  <a:extLst>
                    <a:ext uri="{9D8B030D-6E8A-4147-A177-3AD203B41FA5}">
                      <a16:colId xmlns:a16="http://schemas.microsoft.com/office/drawing/2014/main" val="738539662"/>
                    </a:ext>
                  </a:extLst>
                </a:gridCol>
                <a:gridCol w="1797341">
                  <a:extLst>
                    <a:ext uri="{9D8B030D-6E8A-4147-A177-3AD203B41FA5}">
                      <a16:colId xmlns:a16="http://schemas.microsoft.com/office/drawing/2014/main" val="3962055110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r>
                        <a:rPr lang="es-CL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/>
                        <a:t>Ccvt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/>
                        <a:t>Cdvt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/>
                        <a:t>qcv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609258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r>
                        <a:rPr lang="es-CL" dirty="0"/>
                        <a:t>1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5.17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728854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r>
                        <a:rPr lang="es-CL" dirty="0"/>
                        <a:t>2 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4.55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6677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r>
                        <a:rPr lang="es-CL" dirty="0"/>
                        <a:t>3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78304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8247B417-ABC1-469E-9292-FB46E9D1CEF9}"/>
              </a:ext>
            </a:extLst>
          </p:cNvPr>
          <p:cNvSpPr txBox="1"/>
          <p:nvPr/>
        </p:nvSpPr>
        <p:spPr>
          <a:xfrm>
            <a:off x="245475" y="5402345"/>
            <a:ext cx="3050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*Categorías indicadas por el ministerio de vivienda y urbanismo del gobierno de Chile. (Correspondiente al año 2000)</a:t>
            </a:r>
          </a:p>
        </p:txBody>
      </p:sp>
    </p:spTree>
    <p:extLst>
      <p:ext uri="{BB962C8B-B14F-4D97-AF65-F5344CB8AC3E}">
        <p14:creationId xmlns:p14="http://schemas.microsoft.com/office/powerpoint/2010/main" val="2115301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34C00-55F6-47C8-9203-368F3D60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F14DD3B-134A-4F07-A4C4-A9687B66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749699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0E932-EFE6-4233-9135-2B0943C1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A72CF04-9536-4B97-A1EC-1B108156F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03771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6BF95-8E4F-4C5B-B230-DD9653AD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B1859ED-6437-4951-9110-F1F7A8B7E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116543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C2FB2-CBDB-4E5C-BBC6-F0935993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D9B3CC9-27D6-4C65-B161-8DF13571E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780625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F73D7-EC54-4CDC-83F8-94A5D0B3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EAA6A9B-7B2C-4BC5-BCD9-3F3464152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456964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CC7A4-A284-448D-ABC4-A4A1636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CDE3E12-47F8-45C1-AF1F-8D98AEFC4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74364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0CA1D-EE37-4E25-ACE4-9DDF699E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8B852AF-2DC9-423C-997F-3BDF848DA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781031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7BDBC-AD30-4C6F-9E63-0C1A5BC1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12D84EF-29C0-4A84-9E37-5C63313B9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751171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15A62-326F-402C-83BA-E9F91A03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760B544-7521-4693-B35C-F2C8B7F55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14931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28703-5BEF-426B-A0DA-69D5BB07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89064B7-FB3A-46F1-930E-6669A1357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95581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Rectángulo 948"/>
          <p:cNvSpPr/>
          <p:nvPr/>
        </p:nvSpPr>
        <p:spPr>
          <a:xfrm>
            <a:off x="1" y="1494503"/>
            <a:ext cx="12192000" cy="9793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endParaRPr lang="es-CL" dirty="0"/>
          </a:p>
        </p:txBody>
      </p:sp>
      <p:sp>
        <p:nvSpPr>
          <p:cNvPr id="948" name="Rectángulo 947"/>
          <p:cNvSpPr/>
          <p:nvPr/>
        </p:nvSpPr>
        <p:spPr>
          <a:xfrm>
            <a:off x="0" y="2412701"/>
            <a:ext cx="12192001" cy="4419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04497-413E-4EFB-8AF5-9FF9C21D56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35535"/>
                <a:ext cx="10515600" cy="408671"/>
              </a:xfrm>
            </p:spPr>
            <p:txBody>
              <a:bodyPr>
                <a:noAutofit/>
              </a:bodyPr>
              <a:lstStyle/>
              <a:p>
                <a:r>
                  <a:rPr lang="en-GB" sz="2400" dirty="0"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Model deep dive: structure of decisions in period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Verdana" panose="020B0604030504040204" pitchFamily="34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lang="en-GB" sz="2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04497-413E-4EFB-8AF5-9FF9C21D5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35535"/>
                <a:ext cx="10515600" cy="408671"/>
              </a:xfrm>
              <a:blipFill>
                <a:blip r:embed="rId3"/>
                <a:stretch>
                  <a:fillRect l="-928" t="-20896" b="-3731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60ACE4-1278-4380-9ECA-30C0C967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733" y="6433149"/>
            <a:ext cx="2743200" cy="365125"/>
          </a:xfrm>
        </p:spPr>
        <p:txBody>
          <a:bodyPr>
            <a:normAutofit/>
          </a:bodyPr>
          <a:lstStyle/>
          <a:p>
            <a:fld id="{7C733660-CACF-4783-8D37-D51D10CE91B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2" name="CuadroTexto 41"/>
          <p:cNvSpPr txBox="1"/>
          <p:nvPr/>
        </p:nvSpPr>
        <p:spPr>
          <a:xfrm>
            <a:off x="-4375" y="1653190"/>
            <a:ext cx="7053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/>
              <a:t> Macro-spatial level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25597" y="3829335"/>
            <a:ext cx="5233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/>
              <a:t>Zonal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/>
              <p:cNvSpPr/>
              <p:nvPr/>
            </p:nvSpPr>
            <p:spPr>
              <a:xfrm>
                <a:off x="5463355" y="6139475"/>
                <a:ext cx="518970" cy="326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 anchorCtr="0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chemeClr val="accent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chemeClr val="accent1"/>
                    </a:solidFill>
                  </a:rPr>
                  <a:t>kept </a:t>
                </a:r>
                <a:r>
                  <a:rPr lang="en-US" sz="1000" dirty="0">
                    <a:solidFill>
                      <a:srgbClr val="0070C0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Rectá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355" y="6139475"/>
                <a:ext cx="518970" cy="326243"/>
              </a:xfrm>
              <a:prstGeom prst="rect">
                <a:avLst/>
              </a:prstGeom>
              <a:blipFill>
                <a:blip r:embed="rId4"/>
                <a:stretch>
                  <a:fillRect l="-8235" t="-3704" b="-24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ector recto de flecha 65"/>
          <p:cNvCxnSpPr>
            <a:cxnSpLocks/>
          </p:cNvCxnSpPr>
          <p:nvPr/>
        </p:nvCxnSpPr>
        <p:spPr>
          <a:xfrm flipH="1">
            <a:off x="3914430" y="5969969"/>
            <a:ext cx="315562" cy="286611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ctor recto de flecha 66"/>
          <p:cNvCxnSpPr>
            <a:cxnSpLocks/>
          </p:cNvCxnSpPr>
          <p:nvPr/>
        </p:nvCxnSpPr>
        <p:spPr>
          <a:xfrm>
            <a:off x="4981701" y="5443216"/>
            <a:ext cx="531203" cy="657732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ángulo 68"/>
              <p:cNvSpPr/>
              <p:nvPr/>
            </p:nvSpPr>
            <p:spPr>
              <a:xfrm>
                <a:off x="7154189" y="1951036"/>
                <a:ext cx="1391139" cy="461665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9933FF"/>
                    </a:solidFill>
                  </a:rPr>
                  <a:t>New asset </a:t>
                </a:r>
                <a14:m>
                  <m:oMath xmlns:m="http://schemas.openxmlformats.org/officeDocument/2006/math">
                    <m:r>
                      <a:rPr lang="en-US" sz="1000" b="1" i="1" smtClean="0">
                        <a:solidFill>
                          <a:srgbClr val="9933FF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000" b="1" dirty="0">
                    <a:solidFill>
                      <a:srgbClr val="9933FF"/>
                    </a:solidFill>
                  </a:rPr>
                  <a:t>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9933FF"/>
                    </a:solidFill>
                  </a:rPr>
                  <a:t>in period </a:t>
                </a:r>
                <a14:m>
                  <m:oMath xmlns:m="http://schemas.openxmlformats.org/officeDocument/2006/math">
                    <m:r>
                      <a:rPr lang="en-US" sz="1000" b="1" i="1" dirty="0">
                        <a:solidFill>
                          <a:srgbClr val="99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000" b="1" dirty="0">
                    <a:solidFill>
                      <a:srgbClr val="9933FF"/>
                    </a:solidFill>
                  </a:rPr>
                  <a:t> </a:t>
                </a:r>
                <a:endParaRPr lang="en-US" sz="1000" i="1" dirty="0">
                  <a:solidFill>
                    <a:srgbClr val="9933FF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ts val="1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𝑣𝑡</m:t>
                          </m:r>
                        </m:sub>
                      </m:sSub>
                    </m:oMath>
                  </m:oMathPara>
                </a14:m>
                <a:endParaRPr lang="en-US" sz="1000" b="1" dirty="0"/>
              </a:p>
            </p:txBody>
          </p:sp>
        </mc:Choice>
        <mc:Fallback xmlns="">
          <p:sp>
            <p:nvSpPr>
              <p:cNvPr id="69" name="Rectángul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89" y="1951036"/>
                <a:ext cx="1391139" cy="461665"/>
              </a:xfrm>
              <a:prstGeom prst="rect">
                <a:avLst/>
              </a:prstGeom>
              <a:blipFill>
                <a:blip r:embed="rId5"/>
                <a:stretch>
                  <a:fillRect l="-2632" t="-6579" r="-877" b="-131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Conector recto de flecha 71"/>
          <p:cNvCxnSpPr>
            <a:stCxn id="81" idx="1"/>
            <a:endCxn id="69" idx="0"/>
          </p:cNvCxnSpPr>
          <p:nvPr/>
        </p:nvCxnSpPr>
        <p:spPr>
          <a:xfrm flipH="1">
            <a:off x="7849759" y="1764912"/>
            <a:ext cx="1894081" cy="186124"/>
          </a:xfrm>
          <a:prstGeom prst="straightConnector1">
            <a:avLst/>
          </a:prstGeom>
          <a:ln w="9525">
            <a:solidFill>
              <a:srgbClr val="9933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6" name="Rectángulo 1955"/>
          <p:cNvSpPr/>
          <p:nvPr/>
        </p:nvSpPr>
        <p:spPr>
          <a:xfrm>
            <a:off x="1" y="1256466"/>
            <a:ext cx="12192000" cy="253660"/>
          </a:xfrm>
          <a:prstGeom prst="rect">
            <a:avLst/>
          </a:prstGeom>
          <a:solidFill>
            <a:srgbClr val="FFFF99"/>
          </a:solidFill>
          <a:ln>
            <a:solidFill>
              <a:srgbClr val="DC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endParaRPr lang="es-CL" dirty="0"/>
          </a:p>
        </p:txBody>
      </p:sp>
      <p:sp>
        <p:nvSpPr>
          <p:cNvPr id="73" name="CuadroTexto 72"/>
          <p:cNvSpPr txBox="1"/>
          <p:nvPr/>
        </p:nvSpPr>
        <p:spPr>
          <a:xfrm>
            <a:off x="9506959" y="1231960"/>
            <a:ext cx="12741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/>
              <a:t>Total of assets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7495028" y="1246730"/>
            <a:ext cx="100085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/>
              <a:t>New assets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4395974" y="1251367"/>
            <a:ext cx="15789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/>
              <a:t>Existing assets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ángulo 80"/>
              <p:cNvSpPr/>
              <p:nvPr/>
            </p:nvSpPr>
            <p:spPr>
              <a:xfrm>
                <a:off x="9743840" y="1534079"/>
                <a:ext cx="572146" cy="461665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9933FF"/>
                    </a:solidFill>
                  </a:rPr>
                  <a:t>Asset </a:t>
                </a:r>
                <a14:m>
                  <m:oMath xmlns:m="http://schemas.openxmlformats.org/officeDocument/2006/math">
                    <m:r>
                      <a:rPr lang="en-US" sz="1000" b="1" i="1" smtClean="0">
                        <a:solidFill>
                          <a:srgbClr val="9933FF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000" b="1" dirty="0">
                    <a:solidFill>
                      <a:srgbClr val="9933FF"/>
                    </a:solidFill>
                  </a:rPr>
                  <a:t> </a:t>
                </a:r>
                <a:r>
                  <a:rPr lang="en-US" sz="1000" dirty="0">
                    <a:solidFill>
                      <a:srgbClr val="9933FF"/>
                    </a:solidFill>
                  </a:rPr>
                  <a:t>in period </a:t>
                </a:r>
                <a14:m>
                  <m:oMath xmlns:m="http://schemas.openxmlformats.org/officeDocument/2006/math">
                    <m:r>
                      <a:rPr lang="en-US" sz="1000" b="1" i="1" dirty="0" smtClean="0">
                        <a:solidFill>
                          <a:srgbClr val="99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000" b="1" dirty="0">
                    <a:solidFill>
                      <a:srgbClr val="9933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𝑣𝑡</m:t>
                        </m:r>
                      </m:sub>
                    </m:sSub>
                  </m:oMath>
                </a14:m>
                <a:endParaRPr lang="es-CL" sz="1000" dirty="0"/>
              </a:p>
            </p:txBody>
          </p:sp>
        </mc:Choice>
        <mc:Fallback xmlns="">
          <p:sp>
            <p:nvSpPr>
              <p:cNvPr id="81" name="Rectángu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840" y="1534079"/>
                <a:ext cx="572146" cy="461665"/>
              </a:xfrm>
              <a:prstGeom prst="rect">
                <a:avLst/>
              </a:prstGeom>
              <a:blipFill>
                <a:blip r:embed="rId6"/>
                <a:stretch>
                  <a:fillRect l="-8511" t="-8000" r="-12766" b="-5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9" name="Rectángulo 1358"/>
              <p:cNvSpPr/>
              <p:nvPr/>
            </p:nvSpPr>
            <p:spPr>
              <a:xfrm>
                <a:off x="3928707" y="4954178"/>
                <a:ext cx="1052993" cy="464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)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00B050"/>
                    </a:solidFill>
                  </a:rPr>
                  <a:t>sold in 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ts val="1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CL" sz="1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CL" sz="1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s-CL" sz="1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s-CL" sz="1000" dirty="0"/>
              </a:p>
            </p:txBody>
          </p:sp>
        </mc:Choice>
        <mc:Fallback xmlns="">
          <p:sp>
            <p:nvSpPr>
              <p:cNvPr id="1359" name="Rectángulo 13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07" y="4954178"/>
                <a:ext cx="1052993" cy="464129"/>
              </a:xfrm>
              <a:prstGeom prst="rect">
                <a:avLst/>
              </a:prstGeom>
              <a:blipFill>
                <a:blip r:embed="rId7"/>
                <a:stretch>
                  <a:fillRect l="-4046" t="-5263" r="-1734" b="-6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0" name="Rectángulo 1359"/>
              <p:cNvSpPr/>
              <p:nvPr/>
            </p:nvSpPr>
            <p:spPr>
              <a:xfrm>
                <a:off x="4895998" y="4954498"/>
                <a:ext cx="668519" cy="334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)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00B050"/>
                    </a:solidFill>
                  </a:rPr>
                  <a:t>not sold in 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60" name="Rectángulo 13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998" y="4954498"/>
                <a:ext cx="668519" cy="334047"/>
              </a:xfrm>
              <a:prstGeom prst="rect">
                <a:avLst/>
              </a:prstGeom>
              <a:blipFill>
                <a:blip r:embed="rId8"/>
                <a:stretch>
                  <a:fillRect l="-8182" t="-3636" r="-1818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7" name="Conector recto de flecha 1366"/>
          <p:cNvCxnSpPr>
            <a:cxnSpLocks/>
            <a:stCxn id="160" idx="2"/>
            <a:endCxn id="1359" idx="0"/>
          </p:cNvCxnSpPr>
          <p:nvPr/>
        </p:nvCxnSpPr>
        <p:spPr>
          <a:xfrm flipH="1">
            <a:off x="4455204" y="4440758"/>
            <a:ext cx="327967" cy="513420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8" name="Conector recto de flecha 1367"/>
          <p:cNvCxnSpPr>
            <a:cxnSpLocks/>
            <a:stCxn id="160" idx="2"/>
            <a:endCxn id="1360" idx="0"/>
          </p:cNvCxnSpPr>
          <p:nvPr/>
        </p:nvCxnSpPr>
        <p:spPr>
          <a:xfrm>
            <a:off x="4783171" y="4440758"/>
            <a:ext cx="447087" cy="513740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6" name="Rectángulo 1585"/>
              <p:cNvSpPr/>
              <p:nvPr/>
            </p:nvSpPr>
            <p:spPr>
              <a:xfrm>
                <a:off x="4808807" y="2786611"/>
                <a:ext cx="822209" cy="634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/>
                  <a:t>Asset </a:t>
                </a:r>
                <a14:m>
                  <m:oMath xmlns:m="http://schemas.openxmlformats.org/officeDocument/2006/math">
                    <m:r>
                      <a:rPr lang="en-US" sz="10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/>
                  <a:t>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/>
                  <a:t>in period 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000" dirty="0"/>
                  <a:t> in zone </a:t>
                </a:r>
                <a14:m>
                  <m:oMath xmlns:m="http://schemas.openxmlformats.org/officeDocument/2006/math">
                    <m:r>
                      <a:rPr lang="en-US" sz="100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000" dirty="0"/>
                  <a:t>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ts val="1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1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s-CL" sz="1000" dirty="0"/>
              </a:p>
            </p:txBody>
          </p:sp>
        </mc:Choice>
        <mc:Fallback xmlns="">
          <p:sp>
            <p:nvSpPr>
              <p:cNvPr id="1586" name="Rectángulo 15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07" y="2786611"/>
                <a:ext cx="822209" cy="634020"/>
              </a:xfrm>
              <a:prstGeom prst="rect">
                <a:avLst/>
              </a:prstGeom>
              <a:blipFill>
                <a:blip r:embed="rId9"/>
                <a:stretch>
                  <a:fillRect l="-5926" t="-1923" r="-2222" b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7" name="Rectángulo 1586"/>
              <p:cNvSpPr/>
              <p:nvPr/>
            </p:nvSpPr>
            <p:spPr>
              <a:xfrm>
                <a:off x="3758237" y="2781896"/>
                <a:ext cx="797629" cy="634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/>
                  <a:t>Asset </a:t>
                </a:r>
                <a14:m>
                  <m:oMath xmlns:m="http://schemas.openxmlformats.org/officeDocument/2006/math">
                    <m:r>
                      <a:rPr lang="en-US" sz="10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/>
                  <a:t>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/>
                  <a:t>in period 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000" dirty="0"/>
                  <a:t> in zone </a:t>
                </a:r>
                <a14:m>
                  <m:oMath xmlns:m="http://schemas.openxmlformats.org/officeDocument/2006/math">
                    <m:r>
                      <a:rPr lang="en-US" sz="1000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000" dirty="0"/>
              </a:p>
              <a:p>
                <a:pPr algn="ctr">
                  <a:lnSpc>
                    <a:spcPts val="1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1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s-CL" sz="1000" dirty="0"/>
              </a:p>
            </p:txBody>
          </p:sp>
        </mc:Choice>
        <mc:Fallback xmlns="">
          <p:sp>
            <p:nvSpPr>
              <p:cNvPr id="1587" name="Rectángulo 15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237" y="2781896"/>
                <a:ext cx="797629" cy="634020"/>
              </a:xfrm>
              <a:prstGeom prst="rect">
                <a:avLst/>
              </a:prstGeom>
              <a:blipFill>
                <a:blip r:embed="rId10"/>
                <a:stretch>
                  <a:fillRect l="-7692" t="-1923" r="-4615" b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8" name="Rectángulo 1587"/>
              <p:cNvSpPr/>
              <p:nvPr/>
            </p:nvSpPr>
            <p:spPr>
              <a:xfrm>
                <a:off x="5942537" y="2782204"/>
                <a:ext cx="795543" cy="634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/>
                  <a:t>Asset </a:t>
                </a:r>
                <a14:m>
                  <m:oMath xmlns:m="http://schemas.openxmlformats.org/officeDocument/2006/math">
                    <m:r>
                      <a:rPr lang="en-US" sz="10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/>
                  <a:t>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/>
                  <a:t>in period 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000" dirty="0"/>
                  <a:t> in zone </a:t>
                </a:r>
                <a14:m>
                  <m:oMath xmlns:m="http://schemas.openxmlformats.org/officeDocument/2006/math">
                    <m:r>
                      <a:rPr lang="en-US" sz="1000" dirty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sz="1000" dirty="0"/>
              </a:p>
              <a:p>
                <a:pPr algn="ctr">
                  <a:lnSpc>
                    <a:spcPts val="1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1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s-CL" sz="1000" dirty="0"/>
              </a:p>
            </p:txBody>
          </p:sp>
        </mc:Choice>
        <mc:Fallback xmlns="">
          <p:sp>
            <p:nvSpPr>
              <p:cNvPr id="1588" name="Rectángulo 15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37" y="2782204"/>
                <a:ext cx="795543" cy="634020"/>
              </a:xfrm>
              <a:prstGeom prst="rect">
                <a:avLst/>
              </a:prstGeom>
              <a:blipFill>
                <a:blip r:embed="rId11"/>
                <a:stretch>
                  <a:fillRect l="-8462" t="-1923" r="-3846" b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9" name="Rectángulo 1588"/>
              <p:cNvSpPr/>
              <p:nvPr/>
            </p:nvSpPr>
            <p:spPr>
              <a:xfrm>
                <a:off x="4794937" y="1923392"/>
                <a:ext cx="853258" cy="46846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/>
                  <a:t>Asset </a:t>
                </a:r>
                <a14:m>
                  <m:oMath xmlns:m="http://schemas.openxmlformats.org/officeDocument/2006/math"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000" dirty="0"/>
                  <a:t>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/>
                  <a:t>in period </a:t>
                </a:r>
                <a14:m>
                  <m:oMath xmlns:m="http://schemas.openxmlformats.org/officeDocument/2006/math">
                    <m:r>
                      <a:rPr lang="en-US" sz="10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000" b="1" dirty="0"/>
                  <a:t> </a:t>
                </a:r>
              </a:p>
            </p:txBody>
          </p:sp>
        </mc:Choice>
        <mc:Fallback xmlns="">
          <p:sp>
            <p:nvSpPr>
              <p:cNvPr id="1589" name="Rectángulo 15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937" y="1923392"/>
                <a:ext cx="853258" cy="468462"/>
              </a:xfrm>
              <a:prstGeom prst="rect">
                <a:avLst/>
              </a:prstGeom>
              <a:blipFill>
                <a:blip r:embed="rId12"/>
                <a:stretch>
                  <a:fillRect l="-4286" t="-6579" r="-714" b="-131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0" name="Conector recto de flecha 1589"/>
          <p:cNvCxnSpPr>
            <a:stCxn id="1589" idx="2"/>
            <a:endCxn id="1586" idx="0"/>
          </p:cNvCxnSpPr>
          <p:nvPr/>
        </p:nvCxnSpPr>
        <p:spPr>
          <a:xfrm flipH="1">
            <a:off x="5219912" y="2391854"/>
            <a:ext cx="1654" cy="394757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1" name="Conector recto de flecha 1590"/>
          <p:cNvCxnSpPr>
            <a:stCxn id="1589" idx="2"/>
            <a:endCxn id="1587" idx="0"/>
          </p:cNvCxnSpPr>
          <p:nvPr/>
        </p:nvCxnSpPr>
        <p:spPr>
          <a:xfrm flipH="1">
            <a:off x="4157052" y="2391854"/>
            <a:ext cx="1064514" cy="390042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2" name="Conector recto de flecha 1591"/>
          <p:cNvCxnSpPr>
            <a:stCxn id="1589" idx="2"/>
            <a:endCxn id="1588" idx="0"/>
          </p:cNvCxnSpPr>
          <p:nvPr/>
        </p:nvCxnSpPr>
        <p:spPr>
          <a:xfrm>
            <a:off x="5221566" y="2391854"/>
            <a:ext cx="1118743" cy="390350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3" name="Conector recto de flecha 1592"/>
          <p:cNvCxnSpPr>
            <a:stCxn id="1589" idx="2"/>
          </p:cNvCxnSpPr>
          <p:nvPr/>
        </p:nvCxnSpPr>
        <p:spPr>
          <a:xfrm flipH="1">
            <a:off x="4579743" y="2391854"/>
            <a:ext cx="641823" cy="508176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4" name="Conector recto de flecha 1593"/>
          <p:cNvCxnSpPr>
            <a:stCxn id="1589" idx="2"/>
          </p:cNvCxnSpPr>
          <p:nvPr/>
        </p:nvCxnSpPr>
        <p:spPr>
          <a:xfrm>
            <a:off x="5221566" y="2391854"/>
            <a:ext cx="736547" cy="507429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3" name="Conector angular 1662"/>
          <p:cNvCxnSpPr>
            <a:cxnSpLocks/>
            <a:stCxn id="64" idx="1"/>
            <a:endCxn id="1655" idx="1"/>
          </p:cNvCxnSpPr>
          <p:nvPr/>
        </p:nvCxnSpPr>
        <p:spPr>
          <a:xfrm rot="10800000" flipH="1">
            <a:off x="3379608" y="1794645"/>
            <a:ext cx="2992232" cy="4665065"/>
          </a:xfrm>
          <a:prstGeom prst="bentConnector3">
            <a:avLst>
              <a:gd name="adj1" fmla="val -7640"/>
            </a:avLst>
          </a:prstGeom>
          <a:ln w="952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5" name="Rectángulo 1654"/>
              <p:cNvSpPr/>
              <p:nvPr/>
            </p:nvSpPr>
            <p:spPr>
              <a:xfrm>
                <a:off x="6371840" y="1563811"/>
                <a:ext cx="67739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4472C4"/>
                    </a:solidFill>
                  </a:rPr>
                  <a:t>Demolished asset </a:t>
                </a:r>
                <a14:m>
                  <m:oMath xmlns:m="http://schemas.openxmlformats.org/officeDocument/2006/math">
                    <m:r>
                      <a:rPr lang="en-US" sz="10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000" dirty="0">
                    <a:solidFill>
                      <a:srgbClr val="4472C4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000" b="1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000" b="1" dirty="0">
                    <a:solidFill>
                      <a:srgbClr val="4472C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L" sz="1000" b="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000" i="1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s-CL" sz="1000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1655" name="Rectángulo 16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40" y="1563811"/>
                <a:ext cx="677398" cy="461665"/>
              </a:xfrm>
              <a:prstGeom prst="rect">
                <a:avLst/>
              </a:prstGeom>
              <a:blipFill>
                <a:blip r:embed="rId13"/>
                <a:stretch>
                  <a:fillRect l="-7207" t="-8000" r="-10811" b="-5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8" name="Conector recto de flecha 1657"/>
          <p:cNvCxnSpPr>
            <a:stCxn id="1655" idx="3"/>
            <a:endCxn id="69" idx="0"/>
          </p:cNvCxnSpPr>
          <p:nvPr/>
        </p:nvCxnSpPr>
        <p:spPr>
          <a:xfrm>
            <a:off x="7049238" y="1794644"/>
            <a:ext cx="800521" cy="156392"/>
          </a:xfrm>
          <a:prstGeom prst="straightConnector1">
            <a:avLst/>
          </a:prstGeom>
          <a:ln w="9525">
            <a:solidFill>
              <a:srgbClr val="4472C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ángulo 63"/>
              <p:cNvSpPr/>
              <p:nvPr/>
            </p:nvSpPr>
            <p:spPr>
              <a:xfrm>
                <a:off x="3379608" y="6296587"/>
                <a:ext cx="1293060" cy="326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 anchorCtr="0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chemeClr val="accent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chemeClr val="accent1"/>
                    </a:solidFill>
                  </a:rPr>
                  <a:t>) demolished </a:t>
                </a:r>
                <a:r>
                  <a:rPr lang="en-US" sz="1000" dirty="0">
                    <a:solidFill>
                      <a:srgbClr val="0070C0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L" sz="1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1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𝐸𝑡</m:t>
                        </m:r>
                      </m:sub>
                    </m:sSub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L" sz="1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sz="1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4" name="Rectángulo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608" y="6296587"/>
                <a:ext cx="1293060" cy="326243"/>
              </a:xfrm>
              <a:prstGeom prst="rect">
                <a:avLst/>
              </a:prstGeom>
              <a:blipFill>
                <a:blip r:embed="rId14"/>
                <a:stretch>
                  <a:fillRect t="-5660" b="-9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2" name="Rectángulo 1481"/>
              <p:cNvSpPr/>
              <p:nvPr/>
            </p:nvSpPr>
            <p:spPr>
              <a:xfrm>
                <a:off x="7411791" y="4025710"/>
                <a:ext cx="1025277" cy="480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Asset </a:t>
                </a:r>
                <a14:m>
                  <m:oMath xmlns:m="http://schemas.openxmlformats.org/officeDocument/2006/math">
                    <m:r>
                      <a:rPr lang="en-US" sz="1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in period 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in zone </a:t>
                </a:r>
                <a14:m>
                  <m:oMath xmlns:m="http://schemas.openxmlformats.org/officeDocument/2006/math">
                    <m:r>
                      <a:rPr lang="en-US" sz="1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  <m:r>
                      <a:rPr lang="en-US" sz="1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𝑣𝑡</m:t>
                        </m:r>
                      </m:sub>
                    </m:sSub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</m:oMath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82" name="Rectángulo 14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791" y="4025710"/>
                <a:ext cx="1025277" cy="480131"/>
              </a:xfrm>
              <a:prstGeom prst="rect">
                <a:avLst/>
              </a:prstGeom>
              <a:blipFill>
                <a:blip r:embed="rId15"/>
                <a:stretch>
                  <a:fillRect l="-7738" t="-2532" r="-4167" b="-5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3" name="Rectángulo 1482"/>
              <p:cNvSpPr/>
              <p:nvPr/>
            </p:nvSpPr>
            <p:spPr>
              <a:xfrm>
                <a:off x="6698012" y="3825877"/>
                <a:ext cx="582108" cy="634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Asset </a:t>
                </a:r>
                <a14:m>
                  <m:oMath xmlns:m="http://schemas.openxmlformats.org/officeDocument/2006/math">
                    <m:r>
                      <a:rPr lang="en-US" sz="1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in period 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in zone </a:t>
                </a:r>
                <a14:m>
                  <m:oMath xmlns:m="http://schemas.openxmlformats.org/officeDocument/2006/math">
                    <m:r>
                      <a:rPr lang="en-US" sz="1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83" name="Rectángulo 14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012" y="3825877"/>
                <a:ext cx="582108" cy="634020"/>
              </a:xfrm>
              <a:prstGeom prst="rect">
                <a:avLst/>
              </a:prstGeom>
              <a:blipFill>
                <a:blip r:embed="rId16"/>
                <a:stretch>
                  <a:fillRect l="-10526" t="-2885" r="-3158" b="-2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4" name="Rectángulo 1483"/>
              <p:cNvSpPr/>
              <p:nvPr/>
            </p:nvSpPr>
            <p:spPr>
              <a:xfrm>
                <a:off x="8475873" y="3860805"/>
                <a:ext cx="548901" cy="634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Asset </a:t>
                </a:r>
                <a14:m>
                  <m:oMath xmlns:m="http://schemas.openxmlformats.org/officeDocument/2006/math">
                    <m:r>
                      <a:rPr lang="en-US" sz="1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in period 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in zone </a:t>
                </a:r>
                <a14:m>
                  <m:oMath xmlns:m="http://schemas.openxmlformats.org/officeDocument/2006/math">
                    <m:r>
                      <a:rPr lang="en-US" sz="1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sz="1000" dirty="0">
                  <a:solidFill>
                    <a:srgbClr val="C00000"/>
                  </a:solidFill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84" name="Rectángulo 14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873" y="3860805"/>
                <a:ext cx="548901" cy="634020"/>
              </a:xfrm>
              <a:prstGeom prst="rect">
                <a:avLst/>
              </a:prstGeom>
              <a:blipFill>
                <a:blip r:embed="rId17"/>
                <a:stretch>
                  <a:fillRect l="-14444" t="-1923" r="-5556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5" name="Conector recto de flecha 1484"/>
          <p:cNvCxnSpPr>
            <a:cxnSpLocks/>
            <a:stCxn id="69" idx="2"/>
          </p:cNvCxnSpPr>
          <p:nvPr/>
        </p:nvCxnSpPr>
        <p:spPr>
          <a:xfrm>
            <a:off x="7849759" y="2412701"/>
            <a:ext cx="68065" cy="1501719"/>
          </a:xfrm>
          <a:prstGeom prst="straightConnector1">
            <a:avLst/>
          </a:prstGeom>
          <a:ln w="95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6" name="Conector recto de flecha 1485"/>
          <p:cNvCxnSpPr>
            <a:cxnSpLocks/>
            <a:stCxn id="69" idx="2"/>
          </p:cNvCxnSpPr>
          <p:nvPr/>
        </p:nvCxnSpPr>
        <p:spPr>
          <a:xfrm flipH="1">
            <a:off x="7006335" y="2412701"/>
            <a:ext cx="843424" cy="1295725"/>
          </a:xfrm>
          <a:prstGeom prst="straightConnector1">
            <a:avLst/>
          </a:prstGeom>
          <a:ln w="95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7" name="Conector recto de flecha 1486"/>
          <p:cNvCxnSpPr>
            <a:cxnSpLocks/>
            <a:stCxn id="69" idx="2"/>
          </p:cNvCxnSpPr>
          <p:nvPr/>
        </p:nvCxnSpPr>
        <p:spPr>
          <a:xfrm>
            <a:off x="7849759" y="2412701"/>
            <a:ext cx="751704" cy="1309518"/>
          </a:xfrm>
          <a:prstGeom prst="straightConnector1">
            <a:avLst/>
          </a:prstGeom>
          <a:ln w="95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8" name="Conector recto de flecha 1487"/>
          <p:cNvCxnSpPr>
            <a:stCxn id="69" idx="2"/>
          </p:cNvCxnSpPr>
          <p:nvPr/>
        </p:nvCxnSpPr>
        <p:spPr>
          <a:xfrm flipH="1">
            <a:off x="7424692" y="2412701"/>
            <a:ext cx="425067" cy="1342137"/>
          </a:xfrm>
          <a:prstGeom prst="straightConnector1">
            <a:avLst/>
          </a:prstGeom>
          <a:ln w="95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9" name="Conector recto de flecha 1488"/>
          <p:cNvCxnSpPr>
            <a:cxnSpLocks/>
            <a:stCxn id="69" idx="2"/>
          </p:cNvCxnSpPr>
          <p:nvPr/>
        </p:nvCxnSpPr>
        <p:spPr>
          <a:xfrm>
            <a:off x="7849759" y="2412701"/>
            <a:ext cx="396214" cy="1364869"/>
          </a:xfrm>
          <a:prstGeom prst="straightConnector1">
            <a:avLst/>
          </a:prstGeom>
          <a:ln w="95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0" name="Rectángulo 1489"/>
              <p:cNvSpPr/>
              <p:nvPr/>
            </p:nvSpPr>
            <p:spPr>
              <a:xfrm>
                <a:off x="6923445" y="5116382"/>
                <a:ext cx="930425" cy="480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)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00B050"/>
                    </a:solidFill>
                  </a:rPr>
                  <a:t>sold in 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ts val="1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𝑁𝑣𝑖𝑡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𝑣𝑖𝑡</m:t>
                          </m:r>
                        </m:sub>
                      </m:sSub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𝑆𝑣𝑖𝑡</m:t>
                          </m:r>
                        </m:sub>
                      </m:sSub>
                    </m:oMath>
                  </m:oMathPara>
                </a14:m>
                <a:endParaRPr lang="en-US" sz="1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0" name="Rectángulo 14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445" y="5116382"/>
                <a:ext cx="930425" cy="480131"/>
              </a:xfrm>
              <a:prstGeom prst="rect">
                <a:avLst/>
              </a:prstGeom>
              <a:blipFill>
                <a:blip r:embed="rId18"/>
                <a:stretch>
                  <a:fillRect l="-3947" t="-2532" r="-1316" b="-5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1" name="Rectángulo 1490"/>
              <p:cNvSpPr/>
              <p:nvPr/>
            </p:nvSpPr>
            <p:spPr>
              <a:xfrm>
                <a:off x="7995453" y="5093142"/>
                <a:ext cx="645116" cy="299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rgbClr val="00B050"/>
                    </a:solidFill>
                  </a:rPr>
                  <a:t>)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00B050"/>
                    </a:solidFill>
                  </a:rPr>
                  <a:t>not sold in 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1" name="Rectángulo 14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453" y="5093142"/>
                <a:ext cx="645116" cy="299119"/>
              </a:xfrm>
              <a:prstGeom prst="rect">
                <a:avLst/>
              </a:prstGeom>
              <a:blipFill>
                <a:blip r:embed="rId19"/>
                <a:stretch>
                  <a:fillRect l="-10476" t="-8000" r="-4762" b="-3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2" name="Conector recto de flecha 1491"/>
          <p:cNvCxnSpPr>
            <a:cxnSpLocks/>
          </p:cNvCxnSpPr>
          <p:nvPr/>
        </p:nvCxnSpPr>
        <p:spPr>
          <a:xfrm flipH="1">
            <a:off x="7411791" y="4574470"/>
            <a:ext cx="482573" cy="48013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3" name="Conector recto de flecha 1492"/>
          <p:cNvCxnSpPr>
            <a:cxnSpLocks/>
          </p:cNvCxnSpPr>
          <p:nvPr/>
        </p:nvCxnSpPr>
        <p:spPr>
          <a:xfrm>
            <a:off x="7915822" y="4574037"/>
            <a:ext cx="388250" cy="431197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13" name="Line 10">
            <a:extLst>
              <a:ext uri="{FF2B5EF4-FFF2-40B4-BE49-F238E27FC236}">
                <a16:creationId xmlns:a16="http://schemas.microsoft.com/office/drawing/2014/main" id="{49F4B5F9-92C1-44D8-8951-C9B979D63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540" y="961581"/>
            <a:ext cx="10449260" cy="0"/>
          </a:xfrm>
          <a:prstGeom prst="line">
            <a:avLst/>
          </a:prstGeom>
          <a:noFill/>
          <a:ln w="19050">
            <a:solidFill>
              <a:srgbClr val="F2652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ángulo 159"/>
              <p:cNvSpPr/>
              <p:nvPr/>
            </p:nvSpPr>
            <p:spPr>
              <a:xfrm>
                <a:off x="4196749" y="3927870"/>
                <a:ext cx="1172844" cy="512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)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for sale in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</a:t>
                </a:r>
                <a:endParaRPr lang="en-US" sz="10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ts val="1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𝐸𝑖𝑡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1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CL" sz="1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0" name="Rectángulo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749" y="3927870"/>
                <a:ext cx="1172844" cy="512888"/>
              </a:xfrm>
              <a:prstGeom prst="rect">
                <a:avLst/>
              </a:prstGeom>
              <a:blipFill>
                <a:blip r:embed="rId20"/>
                <a:stretch>
                  <a:fillRect l="-10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ángulo 160"/>
              <p:cNvSpPr/>
              <p:nvPr/>
            </p:nvSpPr>
            <p:spPr>
              <a:xfrm>
                <a:off x="5506234" y="3925020"/>
                <a:ext cx="599324" cy="508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18288" rIns="0" bIns="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) </a:t>
                </a:r>
              </a:p>
              <a:p>
                <a:pPr algn="ctr">
                  <a:lnSpc>
                    <a:spcPts val="1200"/>
                  </a:lnSpc>
                </a:pPr>
                <a:r>
                  <a:rPr lang="en-US" sz="1000" dirty="0">
                    <a:solidFill>
                      <a:srgbClr val="C00000"/>
                    </a:solidFill>
                  </a:rPr>
                  <a:t>out of the market in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1" name="Rectángulo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34" y="3925020"/>
                <a:ext cx="599324" cy="508129"/>
              </a:xfrm>
              <a:prstGeom prst="rect">
                <a:avLst/>
              </a:prstGeom>
              <a:blipFill>
                <a:blip r:embed="rId21"/>
                <a:stretch>
                  <a:fillRect l="-12121" r="-10101" b="-14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Conector recto de flecha 161"/>
          <p:cNvCxnSpPr>
            <a:cxnSpLocks/>
            <a:stCxn id="1586" idx="2"/>
            <a:endCxn id="160" idx="0"/>
          </p:cNvCxnSpPr>
          <p:nvPr/>
        </p:nvCxnSpPr>
        <p:spPr>
          <a:xfrm flipH="1">
            <a:off x="4783171" y="3420631"/>
            <a:ext cx="436741" cy="507239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Conector recto de flecha 162"/>
          <p:cNvCxnSpPr>
            <a:stCxn id="1586" idx="2"/>
            <a:endCxn id="161" idx="0"/>
          </p:cNvCxnSpPr>
          <p:nvPr/>
        </p:nvCxnSpPr>
        <p:spPr>
          <a:xfrm>
            <a:off x="5219912" y="3420631"/>
            <a:ext cx="585984" cy="504389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ector recto de flecha 89"/>
          <p:cNvCxnSpPr>
            <a:cxnSpLocks/>
            <a:stCxn id="1589" idx="3"/>
          </p:cNvCxnSpPr>
          <p:nvPr/>
        </p:nvCxnSpPr>
        <p:spPr>
          <a:xfrm flipV="1">
            <a:off x="5648195" y="2144495"/>
            <a:ext cx="1622852" cy="1312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ángulo 101"/>
              <p:cNvSpPr/>
              <p:nvPr/>
            </p:nvSpPr>
            <p:spPr>
              <a:xfrm>
                <a:off x="8429023" y="2427549"/>
                <a:ext cx="3764592" cy="10162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en-US" sz="1050" dirty="0">
                    <a:solidFill>
                      <a:srgbClr val="C00000"/>
                    </a:solidFill>
                  </a:rPr>
                  <a:t>The developer chooses the zone </a:t>
                </a:r>
                <a14:m>
                  <m:oMath xmlns:m="http://schemas.openxmlformats.org/officeDocument/2006/math">
                    <m:r>
                      <a:rPr lang="en-US" sz="105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 that gives the highest profit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 to produce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05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𝑣𝑖𝑡</m:t>
                        </m:r>
                      </m:sub>
                    </m:sSub>
                    <m:r>
                      <a:rPr lang="en-US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s-CL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s-CL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s-CL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s-CL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s-CL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𝑣𝑧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L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s-CL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𝑤𝑧</m:t>
                            </m:r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CL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s-CL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2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s-CL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CL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1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s-CL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12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CL" sz="12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s-CL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s-C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C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𝑣𝑧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CL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CL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1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s-CL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⁡(∑</m:t>
                                  </m:r>
                                  <m:sSub>
                                    <m:sSubPr>
                                      <m:ctrlPr>
                                        <a:rPr lang="en-US" sz="12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CL" sz="12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𝑤𝑧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CL" sz="1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s-CL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2" name="Rectángulo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023" y="2427549"/>
                <a:ext cx="3764592" cy="1016299"/>
              </a:xfrm>
              <a:prstGeom prst="rect">
                <a:avLst/>
              </a:prstGeom>
              <a:blipFill>
                <a:blip r:embed="rId22"/>
                <a:stretch>
                  <a:fillRect l="-2269" t="-3593" b="-32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ángulo 102"/>
              <p:cNvSpPr/>
              <p:nvPr/>
            </p:nvSpPr>
            <p:spPr>
              <a:xfrm>
                <a:off x="751715" y="4401206"/>
                <a:ext cx="2386775" cy="9151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en-US" sz="105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50" dirty="0">
                    <a:solidFill>
                      <a:srgbClr val="00B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50" dirty="0">
                    <a:solidFill>
                      <a:srgbClr val="00B050"/>
                    </a:solidFill>
                  </a:rPr>
                  <a:t>) is sold if its price 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050" dirty="0">
                    <a:solidFill>
                      <a:srgbClr val="00B050"/>
                    </a:solidFill>
                  </a:rPr>
                  <a:t> exceeds a minimum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𝑆𝑣𝑖𝑡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𝑣𝑖𝑡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𝑣𝑡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𝑀𝐼𝑁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𝑣𝑖𝑡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𝑀𝐼𝑁𝑣𝑡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𝑣𝑖𝑡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𝑀𝐼𝑁𝑣𝑡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s-CL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3" name="Rectángulo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5" y="4401206"/>
                <a:ext cx="2386775" cy="915124"/>
              </a:xfrm>
              <a:prstGeom prst="rect">
                <a:avLst/>
              </a:prstGeom>
              <a:blipFill>
                <a:blip r:embed="rId23"/>
                <a:stretch>
                  <a:fillRect l="-3316" t="-4000" r="-40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ángulo 103"/>
              <p:cNvSpPr/>
              <p:nvPr/>
            </p:nvSpPr>
            <p:spPr>
              <a:xfrm>
                <a:off x="741533" y="3268272"/>
                <a:ext cx="2252961" cy="13807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en-US" sz="1050" dirty="0">
                    <a:solidFill>
                      <a:srgbClr val="C00000"/>
                    </a:solidFill>
                  </a:rPr>
                  <a:t>The owner of (</a:t>
                </a:r>
                <a14:m>
                  <m:oMath xmlns:m="http://schemas.openxmlformats.org/officeDocument/2006/math">
                    <m:r>
                      <a:rPr lang="en-US" sz="105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5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) puts it up for sale if he makes a profit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 exceeding a minimum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𝐸𝑣𝑖𝑡</m:t>
                          </m:r>
                        </m:sub>
                      </m:sSub>
                      <m:r>
                        <a:rPr 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𝑣𝑖𝑡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𝑆𝐸𝑣𝑡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𝑀𝐼𝑁</m:t>
                              </m:r>
                            </m:sup>
                          </m:sSubSup>
                        </m:e>
                      </m:d>
                      <m:r>
                        <a:rPr 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𝑆𝐸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𝑣𝑖𝑡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𝑆𝐸𝑣𝑡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𝑀𝐼𝑁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𝑆𝐸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𝑣𝑖𝑡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𝑆𝐸𝑣𝑡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𝑀𝐼𝑁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s-CL" sz="1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4" name="Rectángulo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3" y="3268272"/>
                <a:ext cx="2252961" cy="1380735"/>
              </a:xfrm>
              <a:prstGeom prst="rect">
                <a:avLst/>
              </a:prstGeom>
              <a:blipFill>
                <a:blip r:embed="rId24"/>
                <a:stretch>
                  <a:fillRect l="-3794" t="-2643" r="-4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ángulo 104"/>
          <p:cNvSpPr/>
          <p:nvPr/>
        </p:nvSpPr>
        <p:spPr>
          <a:xfrm>
            <a:off x="838200" y="2611700"/>
            <a:ext cx="1959537" cy="539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dirty="0">
                <a:solidFill>
                  <a:schemeClr val="tx1"/>
                </a:solidFill>
              </a:rPr>
              <a:t>Given values obtained from the previous period (it is observed in the first modelled period)</a:t>
            </a:r>
            <a:endParaRPr lang="es-CL" sz="105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ángulo 105"/>
              <p:cNvSpPr/>
              <p:nvPr/>
            </p:nvSpPr>
            <p:spPr>
              <a:xfrm>
                <a:off x="117446" y="5418307"/>
                <a:ext cx="3076062" cy="12902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en-US" sz="1050" dirty="0">
                    <a:solidFill>
                      <a:srgbClr val="4472C4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050" dirty="0">
                    <a:solidFill>
                      <a:srgbClr val="4472C4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50" dirty="0">
                    <a:solidFill>
                      <a:srgbClr val="4472C4"/>
                    </a:solidFill>
                  </a:rPr>
                  <a:t>) is demolished depending on developer’s profit of building new assets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000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0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CL" sz="10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0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s-CL" sz="10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sSub>
                            <m:sSubPr>
                              <m:ctrlPr>
                                <a:rPr lang="en-US" sz="100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0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s-CL" sz="10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0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100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s-CL" sz="10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0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s-CL" sz="10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s-CL" sz="10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0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10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sSub>
                            <m:sSubPr>
                              <m:ctrlPr>
                                <a:rPr lang="en-US" sz="100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0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s-CL" sz="1000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CL" sz="1000" b="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000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s-CL" sz="10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0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CL" sz="1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10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s-CL" sz="1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es-CL" sz="1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00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CL" sz="1000" b="0" i="0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s-CL" sz="10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s-CL" sz="1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L" sz="1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s-CL" sz="1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s-CL" sz="1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s-CL" sz="1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0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s-CL" sz="10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0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CL" sz="1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10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  <m:r>
                                    <a:rPr lang="es-CL" sz="1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es-CL" sz="1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CL" sz="1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00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CL" sz="1000" b="0" i="0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𝑧𝑡</m:t>
                                      </m:r>
                                      <m:r>
                                        <a:rPr lang="es-CL" sz="1000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s-CL" sz="1000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s-CL" sz="1000" b="1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106" name="Rectángulo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46" y="5418307"/>
                <a:ext cx="3076062" cy="1290231"/>
              </a:xfrm>
              <a:prstGeom prst="rect">
                <a:avLst/>
              </a:prstGeom>
              <a:blipFill>
                <a:blip r:embed="rId25"/>
                <a:stretch>
                  <a:fillRect l="-2574" t="-2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brir llave 5">
            <a:extLst>
              <a:ext uri="{FF2B5EF4-FFF2-40B4-BE49-F238E27FC236}">
                <a16:creationId xmlns:a16="http://schemas.microsoft.com/office/drawing/2014/main" id="{B1B226FB-FB83-423C-850C-EA8575D6CD2C}"/>
              </a:ext>
            </a:extLst>
          </p:cNvPr>
          <p:cNvSpPr/>
          <p:nvPr/>
        </p:nvSpPr>
        <p:spPr>
          <a:xfrm rot="16200000">
            <a:off x="4208760" y="5084753"/>
            <a:ext cx="272959" cy="986471"/>
          </a:xfrm>
          <a:prstGeom prst="leftBrace">
            <a:avLst>
              <a:gd name="adj1" fmla="val 8333"/>
              <a:gd name="adj2" fmla="val 491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ECC86C8-24B9-4422-B370-649190D5726B}"/>
                  </a:ext>
                </a:extLst>
              </p:cNvPr>
              <p:cNvSpPr txBox="1"/>
              <p:nvPr/>
            </p:nvSpPr>
            <p:spPr>
              <a:xfrm>
                <a:off x="3860899" y="5755919"/>
                <a:ext cx="9526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CL" sz="1200" b="0" i="1" smtClean="0">
                              <a:latin typeface="Cambria Math" panose="02040503050406030204" pitchFamily="18" charset="0"/>
                            </a:rPr>
                            <m:t>𝐸𝑡</m:t>
                          </m:r>
                        </m:sub>
                      </m:sSub>
                    </m:oMath>
                  </m:oMathPara>
                </a14:m>
                <a:endParaRPr lang="es-CL" sz="12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ECC86C8-24B9-4422-B370-649190D57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99" y="5755919"/>
                <a:ext cx="952680" cy="184666"/>
              </a:xfrm>
              <a:prstGeom prst="rect">
                <a:avLst/>
              </a:prstGeom>
              <a:blipFill>
                <a:blip r:embed="rId2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920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C2891-4708-4026-93EF-5E0BF211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C27EB94-1065-4AA0-8D61-895187CE4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183550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73E6A-CD9F-4C34-A3EF-C9FC93BF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3DDDC59-E946-47A4-B487-CE87A9040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529059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9BED0-D093-443E-99D3-6941178D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DB26374-BA11-4876-8CC4-EC13195EE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726505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D3848-C724-4343-8F3A-253E8905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A0DE35F-957C-4206-93F6-2EA0060BC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894159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85490-0058-4A2F-B7EF-4D147AE1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34231C6-C410-4E79-8BF9-7B252593A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947896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D002A-6559-4A4C-A926-91CE3BEA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690DABB-00A8-405E-B586-2EEF90128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538432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17B3F-79CB-46B4-AA31-242691A2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5AFAABC-E2D9-4BFF-8F42-C8C9C5597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336430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C61598-BE9F-4B9B-BBE5-815688E8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F89FD44-2056-4B51-B6B8-56231A596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012214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B80C0-B0E0-4C73-847D-A07CCFAC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8D35E73-BAF3-48D8-AF55-FB158C2DD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2148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8EA67-C154-45C9-9A11-F885CDBF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CE29B51-4B52-40CF-AD9A-E677B522A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60019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8AC969C-2161-456B-BD22-A5AF22EC6E5B}"/>
              </a:ext>
            </a:extLst>
          </p:cNvPr>
          <p:cNvSpPr txBox="1"/>
          <p:nvPr/>
        </p:nvSpPr>
        <p:spPr>
          <a:xfrm>
            <a:off x="419450" y="494950"/>
            <a:ext cx="332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Valores de parámetros asociados a la ecuación de precios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92BE1FE-D759-4EA0-BD96-36A0454CA501}"/>
              </a:ext>
            </a:extLst>
          </p:cNvPr>
          <p:cNvSpPr txBox="1"/>
          <p:nvPr/>
        </p:nvSpPr>
        <p:spPr>
          <a:xfrm>
            <a:off x="419450" y="1655083"/>
            <a:ext cx="3540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Valores de parámetros asociados a la ecuación de Inversión de Renovación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10AD0A-D130-473D-8409-46CE43A68B2F}"/>
              </a:ext>
            </a:extLst>
          </p:cNvPr>
          <p:cNvSpPr txBox="1"/>
          <p:nvPr/>
        </p:nvSpPr>
        <p:spPr>
          <a:xfrm>
            <a:off x="419450" y="3091269"/>
            <a:ext cx="443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Valores de parámetros asociados a la ecuación de precios mínimos</a:t>
            </a:r>
          </a:p>
        </p:txBody>
      </p:sp>
      <p:graphicFrame>
        <p:nvGraphicFramePr>
          <p:cNvPr id="10" name="Tabla 4">
            <a:extLst>
              <a:ext uri="{FF2B5EF4-FFF2-40B4-BE49-F238E27FC236}">
                <a16:creationId xmlns:a16="http://schemas.microsoft.com/office/drawing/2014/main" id="{82F8E174-1D75-4B96-B8E8-105753B3E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0419"/>
              </p:ext>
            </p:extLst>
          </p:nvPr>
        </p:nvGraphicFramePr>
        <p:xfrm>
          <a:off x="4594961" y="447275"/>
          <a:ext cx="74445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32">
                  <a:extLst>
                    <a:ext uri="{9D8B030D-6E8A-4147-A177-3AD203B41FA5}">
                      <a16:colId xmlns:a16="http://schemas.microsoft.com/office/drawing/2014/main" val="1281254225"/>
                    </a:ext>
                  </a:extLst>
                </a:gridCol>
                <a:gridCol w="1861132">
                  <a:extLst>
                    <a:ext uri="{9D8B030D-6E8A-4147-A177-3AD203B41FA5}">
                      <a16:colId xmlns:a16="http://schemas.microsoft.com/office/drawing/2014/main" val="2399106189"/>
                    </a:ext>
                  </a:extLst>
                </a:gridCol>
                <a:gridCol w="1861132">
                  <a:extLst>
                    <a:ext uri="{9D8B030D-6E8A-4147-A177-3AD203B41FA5}">
                      <a16:colId xmlns:a16="http://schemas.microsoft.com/office/drawing/2014/main" val="3363880005"/>
                    </a:ext>
                  </a:extLst>
                </a:gridCol>
                <a:gridCol w="1861132">
                  <a:extLst>
                    <a:ext uri="{9D8B030D-6E8A-4147-A177-3AD203B41FA5}">
                      <a16:colId xmlns:a16="http://schemas.microsoft.com/office/drawing/2014/main" val="2158896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r>
                        <a:rPr lang="es-CL" dirty="0"/>
                        <a:t>0 (intercepto)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r>
                        <a:rPr lang="es-CL" dirty="0"/>
                        <a:t>1 (tamaño)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r>
                        <a:rPr lang="es-CL" dirty="0"/>
                        <a:t>2 (distancia)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r>
                        <a:rPr lang="es-CL" dirty="0"/>
                        <a:t>3  (tiempo)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320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56222"/>
                  </a:ext>
                </a:extLst>
              </a:tr>
            </a:tbl>
          </a:graphicData>
        </a:graphic>
      </p:graphicFrame>
      <p:graphicFrame>
        <p:nvGraphicFramePr>
          <p:cNvPr id="11" name="Tabla 5">
            <a:extLst>
              <a:ext uri="{FF2B5EF4-FFF2-40B4-BE49-F238E27FC236}">
                <a16:creationId xmlns:a16="http://schemas.microsoft.com/office/drawing/2014/main" id="{0496DF9A-853D-4CCC-8798-1C2113C1A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02787"/>
              </p:ext>
            </p:extLst>
          </p:nvPr>
        </p:nvGraphicFramePr>
        <p:xfrm>
          <a:off x="8263155" y="1703438"/>
          <a:ext cx="37282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104">
                  <a:extLst>
                    <a:ext uri="{9D8B030D-6E8A-4147-A177-3AD203B41FA5}">
                      <a16:colId xmlns:a16="http://schemas.microsoft.com/office/drawing/2014/main" val="1958585762"/>
                    </a:ext>
                  </a:extLst>
                </a:gridCol>
                <a:gridCol w="1864104">
                  <a:extLst>
                    <a:ext uri="{9D8B030D-6E8A-4147-A177-3AD203B41FA5}">
                      <a16:colId xmlns:a16="http://schemas.microsoft.com/office/drawing/2014/main" val="1041617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β</a:t>
                      </a:r>
                      <a:r>
                        <a:rPr lang="es-CL" dirty="0"/>
                        <a:t>0 (intercepto)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β</a:t>
                      </a:r>
                      <a:r>
                        <a:rPr lang="es-CL" dirty="0"/>
                        <a:t>1 (tamaño)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56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39992"/>
                  </a:ext>
                </a:extLst>
              </a:tr>
            </a:tbl>
          </a:graphicData>
        </a:graphic>
      </p:graphicFrame>
      <p:graphicFrame>
        <p:nvGraphicFramePr>
          <p:cNvPr id="14" name="Tabla 6">
            <a:extLst>
              <a:ext uri="{FF2B5EF4-FFF2-40B4-BE49-F238E27FC236}">
                <a16:creationId xmlns:a16="http://schemas.microsoft.com/office/drawing/2014/main" id="{740C27C7-7027-438A-A332-6CB37B25B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51170"/>
              </p:ext>
            </p:extLst>
          </p:nvPr>
        </p:nvGraphicFramePr>
        <p:xfrm>
          <a:off x="7202905" y="3091269"/>
          <a:ext cx="47884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230">
                  <a:extLst>
                    <a:ext uri="{9D8B030D-6E8A-4147-A177-3AD203B41FA5}">
                      <a16:colId xmlns:a16="http://schemas.microsoft.com/office/drawing/2014/main" val="4006546291"/>
                    </a:ext>
                  </a:extLst>
                </a:gridCol>
                <a:gridCol w="2394230">
                  <a:extLst>
                    <a:ext uri="{9D8B030D-6E8A-4147-A177-3AD203B41FA5}">
                      <a16:colId xmlns:a16="http://schemas.microsoft.com/office/drawing/2014/main" val="2980762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ϒ</a:t>
                      </a:r>
                      <a:r>
                        <a:rPr lang="es-CL" dirty="0"/>
                        <a:t>1 (variación t-2, t-1)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ϒ</a:t>
                      </a:r>
                      <a:r>
                        <a:rPr lang="es-CL" dirty="0"/>
                        <a:t>2 (</a:t>
                      </a:r>
                      <a:r>
                        <a:rPr lang="es-CL" dirty="0" err="1"/>
                        <a:t>variacion</a:t>
                      </a:r>
                      <a:r>
                        <a:rPr lang="es-CL" dirty="0"/>
                        <a:t> t-3,t-2)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3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94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671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49C0C-450D-4066-A3C1-96E4517C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F53A0A6-906E-49ED-8FA0-82CF18DC0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562631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A480A-10DC-4F2C-8980-864BCFAD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D6B6425-CB5C-415E-9862-124BE7E5B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841957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3D698-CE91-421A-81A2-6B309231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E615271-0A65-4B5C-BEB6-F23DDC9BE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870195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2344C-8958-408B-954D-A9528842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A384E28-D9FD-46A4-871C-FF045A064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031174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4B349-D488-4393-BD1C-E79B0EA9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8660E14-56EA-40C7-AD75-B64BDE1AA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057498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E6214-0879-46D4-A19C-D8E05250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71D4EE3-653B-4456-8592-17899457A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9521765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3EF39-8DC0-40FF-B248-3B79D4B6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55A329F-32D0-42C3-94BC-BE50BB647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332173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8CF94-4BCF-44F6-8494-7FCCA02B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E52D2A3-79E1-4733-9B15-7774BF88C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534915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D132A-77FD-4B9E-AD98-11224330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DEFC533-4DCB-4D70-A5D1-19368AF0D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8637017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D8D97-8A4A-4C6F-8D62-5DE6EF84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A079A091-CB24-47DD-8C53-A3050E397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1"/>
            <a:ext cx="4379495" cy="2919664"/>
          </a:xfrm>
        </p:spPr>
      </p:pic>
      <p:pic>
        <p:nvPicPr>
          <p:cNvPr id="7" name="Imagen 6" descr="Calendario&#10;&#10;Descripción generada automáticamente">
            <a:extLst>
              <a:ext uri="{FF2B5EF4-FFF2-40B4-BE49-F238E27FC236}">
                <a16:creationId xmlns:a16="http://schemas.microsoft.com/office/drawing/2014/main" id="{27F38A1E-CFF6-4143-8CA2-16B5EB2B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3429000"/>
            <a:ext cx="4379495" cy="2919664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B020256-643B-497C-AC4F-4E42209AA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52" y="1"/>
            <a:ext cx="4379496" cy="2919664"/>
          </a:xfrm>
          <a:prstGeom prst="rect">
            <a:avLst/>
          </a:prstGeom>
        </p:spPr>
      </p:pic>
      <p:pic>
        <p:nvPicPr>
          <p:cNvPr id="11" name="Imagen 10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5053397-431B-4152-8E34-D309A0252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32" y="3376697"/>
            <a:ext cx="4379495" cy="2919664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baja">
            <a:extLst>
              <a:ext uri="{FF2B5EF4-FFF2-40B4-BE49-F238E27FC236}">
                <a16:creationId xmlns:a16="http://schemas.microsoft.com/office/drawing/2014/main" id="{D30BBA2F-B223-467D-AD6D-523339256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421" y="1"/>
            <a:ext cx="4379495" cy="2919664"/>
          </a:xfrm>
          <a:prstGeom prst="rect">
            <a:avLst/>
          </a:prstGeom>
        </p:spPr>
      </p:pic>
      <p:pic>
        <p:nvPicPr>
          <p:cNvPr id="15" name="Imagen 14" descr="Texto&#10;&#10;Descripción generada automáticamente con confianza media">
            <a:extLst>
              <a:ext uri="{FF2B5EF4-FFF2-40B4-BE49-F238E27FC236}">
                <a16:creationId xmlns:a16="http://schemas.microsoft.com/office/drawing/2014/main" id="{1864BD95-9CB0-4C60-B13F-0A0741AC02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05" y="3376697"/>
            <a:ext cx="4379495" cy="29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0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8D2BC-401F-419E-BA27-51D31D94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9" name="Marcador de contenido 1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8C4F104-9BA1-41EB-89B5-EE35E710E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6625" cy="2277750"/>
          </a:xfrm>
        </p:spPr>
      </p:pic>
      <p:pic>
        <p:nvPicPr>
          <p:cNvPr id="21" name="Imagen 2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FCDA938-18A5-46D2-A988-19AA25801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25" y="0"/>
            <a:ext cx="3416625" cy="2277750"/>
          </a:xfrm>
          <a:prstGeom prst="rect">
            <a:avLst/>
          </a:prstGeom>
        </p:spPr>
      </p:pic>
      <p:pic>
        <p:nvPicPr>
          <p:cNvPr id="23" name="Imagen 2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3D22009-3E0E-45D0-A809-A7CDF7D43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75" y="33776"/>
            <a:ext cx="3416625" cy="2277750"/>
          </a:xfrm>
          <a:prstGeom prst="rect">
            <a:avLst/>
          </a:prstGeom>
        </p:spPr>
      </p:pic>
      <p:pic>
        <p:nvPicPr>
          <p:cNvPr id="25" name="Imagen 2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A65D5C1-947E-46CA-8A9F-2E62DDAAC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750"/>
            <a:ext cx="3416625" cy="2277750"/>
          </a:xfrm>
          <a:prstGeom prst="rect">
            <a:avLst/>
          </a:prstGeom>
        </p:spPr>
      </p:pic>
      <p:pic>
        <p:nvPicPr>
          <p:cNvPr id="27" name="Imagen 2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79CF93E-A938-440F-A66C-B1AE92858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7" y="2311526"/>
            <a:ext cx="3416625" cy="2277750"/>
          </a:xfrm>
          <a:prstGeom prst="rect">
            <a:avLst/>
          </a:prstGeom>
        </p:spPr>
      </p:pic>
      <p:pic>
        <p:nvPicPr>
          <p:cNvPr id="29" name="Imagen 2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8DB97D3-7D25-4FCE-AAA6-6F33F4433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74" y="2311526"/>
            <a:ext cx="3416625" cy="2277750"/>
          </a:xfrm>
          <a:prstGeom prst="rect">
            <a:avLst/>
          </a:prstGeom>
        </p:spPr>
      </p:pic>
      <p:pic>
        <p:nvPicPr>
          <p:cNvPr id="31" name="Imagen 30" descr="Gráfico&#10;&#10;Descripción generada automáticamente">
            <a:extLst>
              <a:ext uri="{FF2B5EF4-FFF2-40B4-BE49-F238E27FC236}">
                <a16:creationId xmlns:a16="http://schemas.microsoft.com/office/drawing/2014/main" id="{E172FD03-99D9-4CCB-BF32-1C0760BA6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9276"/>
            <a:ext cx="3416625" cy="2277750"/>
          </a:xfrm>
          <a:prstGeom prst="rect">
            <a:avLst/>
          </a:prstGeom>
        </p:spPr>
      </p:pic>
      <p:pic>
        <p:nvPicPr>
          <p:cNvPr id="33" name="Imagen 32" descr="Gráfico&#10;&#10;Descripción generada automáticamente">
            <a:extLst>
              <a:ext uri="{FF2B5EF4-FFF2-40B4-BE49-F238E27FC236}">
                <a16:creationId xmlns:a16="http://schemas.microsoft.com/office/drawing/2014/main" id="{07E637E7-4494-4986-84BF-9141A205CB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7" y="4589276"/>
            <a:ext cx="3416625" cy="2277750"/>
          </a:xfrm>
          <a:prstGeom prst="rect">
            <a:avLst/>
          </a:prstGeom>
        </p:spPr>
      </p:pic>
      <p:pic>
        <p:nvPicPr>
          <p:cNvPr id="35" name="Imagen 34" descr="Gráfico&#10;&#10;Descripción generada automáticamente">
            <a:extLst>
              <a:ext uri="{FF2B5EF4-FFF2-40B4-BE49-F238E27FC236}">
                <a16:creationId xmlns:a16="http://schemas.microsoft.com/office/drawing/2014/main" id="{64A8256E-74D8-48CC-9D58-E8F001C5AC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75" y="4580250"/>
            <a:ext cx="3416625" cy="22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22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8E4B1-EEE0-4CF8-B23B-F7C2BF5B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2875E662-D6BF-4D7A-97FE-2E278F3E3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12168" cy="2074778"/>
          </a:xfr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2C957DD3-2DA2-4E70-8550-3729751A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16" y="-9483"/>
            <a:ext cx="3112167" cy="2074778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23FE7E2D-5B30-4355-80FB-9F786C112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31" y="0"/>
            <a:ext cx="3112167" cy="2074778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D1E278F-F93C-441F-939C-AFE59DF9C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55813"/>
            <a:ext cx="3112167" cy="2074778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D94BBB36-5262-46C7-8782-9D8B6912A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15" y="2055813"/>
            <a:ext cx="3112167" cy="2074778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DB7225D7-FDB4-428F-948B-13060F9586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29" y="2074778"/>
            <a:ext cx="3112167" cy="2074778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C2519975-8E5C-448A-AE67-8D33DDD93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99128"/>
            <a:ext cx="3112167" cy="2074778"/>
          </a:xfrm>
          <a:prstGeom prst="rect">
            <a:avLst/>
          </a:prstGeom>
        </p:spPr>
      </p:pic>
      <p:pic>
        <p:nvPicPr>
          <p:cNvPr id="19" name="Imagen 18" descr="Gráfico&#10;&#10;Descripción generada automáticamente">
            <a:extLst>
              <a:ext uri="{FF2B5EF4-FFF2-40B4-BE49-F238E27FC236}">
                <a16:creationId xmlns:a16="http://schemas.microsoft.com/office/drawing/2014/main" id="{FB0D45AD-384E-404D-B8B4-3EC6166C2A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15" y="4783222"/>
            <a:ext cx="3112167" cy="2074778"/>
          </a:xfrm>
          <a:prstGeom prst="rect">
            <a:avLst/>
          </a:prstGeom>
        </p:spPr>
      </p:pic>
      <p:pic>
        <p:nvPicPr>
          <p:cNvPr id="21" name="Imagen 20" descr="Gráfico&#10;&#10;Descripción generada automáticamente">
            <a:extLst>
              <a:ext uri="{FF2B5EF4-FFF2-40B4-BE49-F238E27FC236}">
                <a16:creationId xmlns:a16="http://schemas.microsoft.com/office/drawing/2014/main" id="{DCA432D8-5B30-40F0-ACDB-8F72367F69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28" y="4699128"/>
            <a:ext cx="3112167" cy="20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81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B5BB3-BC87-42CD-B26E-460D88E9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A9C0135-1881-4830-A5D5-75091237D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248526" cy="2165684"/>
          </a:xfr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0761FD9-F915-43B0-A079-1A180574B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1"/>
            <a:ext cx="3248526" cy="2165684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C58A531-4453-4121-B435-41B8DA49E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7" cy="2165685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23AC2AB-11A9-4EE9-972A-1328C5703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812"/>
            <a:ext cx="3248526" cy="2165684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50FA9B4-DC96-4673-B483-045A8B2D0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2165685"/>
            <a:ext cx="3248526" cy="2165684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26C0DFE-D7A9-42B3-B96E-5E05B6D5B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2165685"/>
            <a:ext cx="3248526" cy="2165684"/>
          </a:xfrm>
          <a:prstGeom prst="rect">
            <a:avLst/>
          </a:prstGeom>
        </p:spPr>
      </p:pic>
      <p:pic>
        <p:nvPicPr>
          <p:cNvPr id="17" name="Imagen 1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54C114A-7773-498A-9DD1-495411A9F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620"/>
            <a:ext cx="3248526" cy="2165684"/>
          </a:xfrm>
          <a:prstGeom prst="rect">
            <a:avLst/>
          </a:prstGeom>
        </p:spPr>
      </p:pic>
      <p:pic>
        <p:nvPicPr>
          <p:cNvPr id="19" name="Imagen 1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BD51ED4-027F-486F-AC51-5B8857C690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4556228"/>
            <a:ext cx="3248526" cy="2165684"/>
          </a:xfrm>
          <a:prstGeom prst="rect">
            <a:avLst/>
          </a:prstGeom>
        </p:spPr>
      </p:pic>
      <p:pic>
        <p:nvPicPr>
          <p:cNvPr id="21" name="Imagen 2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B996ECC-3591-448A-BDC9-E9EFBAE50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4586620"/>
            <a:ext cx="3248526" cy="21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3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BD7B4-7619-48C5-A6DE-61F6E73A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8DD1DF1-8218-462A-A7AE-B73C5F344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1" y="816867"/>
            <a:ext cx="7836397" cy="5224265"/>
          </a:xfrm>
        </p:spPr>
      </p:pic>
    </p:spTree>
    <p:extLst>
      <p:ext uri="{BB962C8B-B14F-4D97-AF65-F5344CB8AC3E}">
        <p14:creationId xmlns:p14="http://schemas.microsoft.com/office/powerpoint/2010/main" val="2224535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46B0D-5D70-4234-AFEE-830B62B0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7AD4247-7915-4062-9BC6-B9098F33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1" y="2041358"/>
            <a:ext cx="3708425" cy="2472284"/>
          </a:xfrm>
        </p:spPr>
      </p:pic>
      <p:pic>
        <p:nvPicPr>
          <p:cNvPr id="7" name="Imagen 6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C462654A-CC3C-4137-87B1-6799937E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75" y="2041358"/>
            <a:ext cx="3708425" cy="2472284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C71CAFAB-523E-48D5-98E5-CD99DCBC2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69" y="2039603"/>
            <a:ext cx="3971428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92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7D4B2-C5B6-49CB-9FC4-91DF27BC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23803E92-801F-4704-8BC0-02B474600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47"/>
            <a:ext cx="3891964" cy="2594643"/>
          </a:xfrm>
        </p:spPr>
      </p:pic>
      <p:pic>
        <p:nvPicPr>
          <p:cNvPr id="7" name="Imagen 6" descr="Calendario&#10;&#10;Descripción generada automáticamente">
            <a:extLst>
              <a:ext uri="{FF2B5EF4-FFF2-40B4-BE49-F238E27FC236}">
                <a16:creationId xmlns:a16="http://schemas.microsoft.com/office/drawing/2014/main" id="{4E026024-CEC5-4C0E-BC80-ED352589A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232"/>
            <a:ext cx="3891964" cy="2594643"/>
          </a:xfrm>
          <a:prstGeom prst="rect">
            <a:avLst/>
          </a:prstGeom>
        </p:spPr>
      </p:pic>
      <p:pic>
        <p:nvPicPr>
          <p:cNvPr id="9" name="Imagen 8" descr="Calendario&#10;&#10;Descripción generada automáticamente">
            <a:extLst>
              <a:ext uri="{FF2B5EF4-FFF2-40B4-BE49-F238E27FC236}">
                <a16:creationId xmlns:a16="http://schemas.microsoft.com/office/drawing/2014/main" id="{80B8EE3E-A8C9-4822-A9F0-CD3763CFC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18" y="32647"/>
            <a:ext cx="3891964" cy="2594643"/>
          </a:xfrm>
          <a:prstGeom prst="rect">
            <a:avLst/>
          </a:prstGeom>
        </p:spPr>
      </p:pic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3100BB2C-DF98-4A51-86D7-9681D74C5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18" y="3898232"/>
            <a:ext cx="3891964" cy="2594643"/>
          </a:xfrm>
          <a:prstGeom prst="rect">
            <a:avLst/>
          </a:prstGeom>
        </p:spPr>
      </p:pic>
      <p:pic>
        <p:nvPicPr>
          <p:cNvPr id="13" name="Imagen 12" descr="Calendario&#10;&#10;Descripción generada automáticamente">
            <a:extLst>
              <a:ext uri="{FF2B5EF4-FFF2-40B4-BE49-F238E27FC236}">
                <a16:creationId xmlns:a16="http://schemas.microsoft.com/office/drawing/2014/main" id="{F3D2EDD1-E25C-4AC8-9DC1-EDFC46CDC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6" y="0"/>
            <a:ext cx="3891964" cy="2594643"/>
          </a:xfrm>
          <a:prstGeom prst="rect">
            <a:avLst/>
          </a:prstGeom>
        </p:spPr>
      </p:pic>
      <p:pic>
        <p:nvPicPr>
          <p:cNvPr id="15" name="Imagen 14" descr="Calendario&#10;&#10;Descripción generada automáticamente">
            <a:extLst>
              <a:ext uri="{FF2B5EF4-FFF2-40B4-BE49-F238E27FC236}">
                <a16:creationId xmlns:a16="http://schemas.microsoft.com/office/drawing/2014/main" id="{0A25178F-083A-49C6-944A-8BF94413C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6" y="3862306"/>
            <a:ext cx="3891964" cy="25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93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7A07A-46F3-400A-90E0-66224F97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A93AE1B-8E9C-4C78-8E79-AD0C8482D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5959797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AFDB8-97C4-4273-9249-B563C433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CA0524E8-7990-4AA1-96E6-86EB06D30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1863496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E9C068-2F5B-41DC-A025-E9C2AB89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185185BC-0BD6-4704-814F-B9153F987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876301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4B269-BFFA-44D9-ADDB-110EAF39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7B9C1B52-589D-40B6-A2CD-85694A6E4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6974641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5CE80-2104-4C07-9B25-13D71126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7ADAFE83-79C8-4EDA-AB8D-462550AED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74624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46280-7600-45D2-8AE3-20C8DFBD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09C85034-10F8-4D51-9638-C80DC8954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3513219" cy="2342146"/>
          </a:xfrm>
        </p:spPr>
      </p:pic>
      <p:pic>
        <p:nvPicPr>
          <p:cNvPr id="7" name="Imagen 6" descr="Calendario&#10;&#10;Descripción generada automáticamente">
            <a:extLst>
              <a:ext uri="{FF2B5EF4-FFF2-40B4-BE49-F238E27FC236}">
                <a16:creationId xmlns:a16="http://schemas.microsoft.com/office/drawing/2014/main" id="{F2BB46C9-0919-4D5D-99A1-FC95C6A6A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3866"/>
            <a:ext cx="3513220" cy="2342147"/>
          </a:xfrm>
          <a:prstGeom prst="rect">
            <a:avLst/>
          </a:prstGeom>
        </p:spPr>
      </p:pic>
      <p:pic>
        <p:nvPicPr>
          <p:cNvPr id="9" name="Imagen 8" descr="Calendario&#10;&#10;Descripción generada automáticamente">
            <a:extLst>
              <a:ext uri="{FF2B5EF4-FFF2-40B4-BE49-F238E27FC236}">
                <a16:creationId xmlns:a16="http://schemas.microsoft.com/office/drawing/2014/main" id="{7C0DF135-65B7-441B-A3A8-F36BD706B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9" y="66317"/>
            <a:ext cx="3513220" cy="2342147"/>
          </a:xfrm>
          <a:prstGeom prst="rect">
            <a:avLst/>
          </a:prstGeom>
        </p:spPr>
      </p:pic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A11544CE-4FFA-427A-B0C1-43EDF8074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9" y="3703866"/>
            <a:ext cx="3513220" cy="2342147"/>
          </a:xfrm>
          <a:prstGeom prst="rect">
            <a:avLst/>
          </a:prstGeom>
        </p:spPr>
      </p:pic>
      <p:pic>
        <p:nvPicPr>
          <p:cNvPr id="13" name="Imagen 12" descr="Calendario&#10;&#10;Descripción generada automáticamente">
            <a:extLst>
              <a:ext uri="{FF2B5EF4-FFF2-40B4-BE49-F238E27FC236}">
                <a16:creationId xmlns:a16="http://schemas.microsoft.com/office/drawing/2014/main" id="{B813BCF6-7D51-4A20-8057-4CB93AEAD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0" y="0"/>
            <a:ext cx="3513219" cy="2342146"/>
          </a:xfrm>
          <a:prstGeom prst="rect">
            <a:avLst/>
          </a:prstGeom>
        </p:spPr>
      </p:pic>
      <p:pic>
        <p:nvPicPr>
          <p:cNvPr id="15" name="Imagen 14" descr="Calendario&#10;&#10;Descripción generada automáticamente">
            <a:extLst>
              <a:ext uri="{FF2B5EF4-FFF2-40B4-BE49-F238E27FC236}">
                <a16:creationId xmlns:a16="http://schemas.microsoft.com/office/drawing/2014/main" id="{8F9EBCD9-4E68-4E73-A493-EAFCB887F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779" y="3703866"/>
            <a:ext cx="3513221" cy="23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97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384EF-421C-403C-B0B3-E36F57EF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CEEB8AE-4D80-4656-BB43-19168572A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673300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104BF-9F65-4396-9E51-F1494E94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4DB04D5-BF45-4340-BA66-EBB994C5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660388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D8C78-3FC3-483C-A59F-0B2C0A86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71A2692-8AF2-406E-9395-03134160B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2229180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5A0DC-C007-4C2A-AF15-D59C329F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9718C47-055B-4156-8969-9D9A49682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008823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E8E27-E6F6-4546-9B90-45A18ECC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16F72F4C-2FC5-4D94-BABD-8FCCE1140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9953984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36051-3968-4FCF-9458-DC15BE96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E3E9A358-625A-4416-AFD3-1D4E28342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9614461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04DF7-7E22-4675-9125-FE2FA023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5850D1D2-FBF1-4028-900C-30894B8E8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185643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6180E-9739-431C-AF4E-13F5C362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CB4C0C7-204A-45E0-9485-C23239516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133784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30869-960D-43D5-B552-1A7C4F09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21A367AF-5C36-44EA-9A57-D3271574A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2391468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35A84-B5D5-44CC-8DD6-AEF39154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855653CA-845B-4645-B803-D4EB90147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01711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BDCAA-4745-4C97-B0D4-D2AC2788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9936894-B4D2-4F27-9926-DB17D16DB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20716" cy="2213811"/>
          </a:xfr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35EA480-DC9B-4683-BA48-34B56A4E3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16" y="-1"/>
            <a:ext cx="3320718" cy="2213812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A74411B-62E4-4269-AEDB-4F2CE89D4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82" y="0"/>
            <a:ext cx="3320718" cy="2213812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01D7DF-ED98-4A23-98B1-8CC5EF58F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3208"/>
            <a:ext cx="3320718" cy="2213812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1A105BA-5EC5-4AFB-9D3F-5AED25965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16" y="2213811"/>
            <a:ext cx="3320718" cy="2213812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CC8517-CDBE-4351-BCE5-9E0CEE422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82" y="2322094"/>
            <a:ext cx="3320718" cy="2213812"/>
          </a:xfrm>
          <a:prstGeom prst="rect">
            <a:avLst/>
          </a:prstGeom>
        </p:spPr>
      </p:pic>
      <p:pic>
        <p:nvPicPr>
          <p:cNvPr id="17" name="Imagen 1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B32D5CA-7DF1-4402-8866-E82C27CD3C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5067"/>
            <a:ext cx="3320716" cy="2213811"/>
          </a:xfrm>
          <a:prstGeom prst="rect">
            <a:avLst/>
          </a:prstGeom>
        </p:spPr>
      </p:pic>
      <p:pic>
        <p:nvPicPr>
          <p:cNvPr id="19" name="Imagen 1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C7FDA10-0560-40C0-ABB5-1971A6B3D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16" y="4644190"/>
            <a:ext cx="3320716" cy="2213811"/>
          </a:xfrm>
          <a:prstGeom prst="rect">
            <a:avLst/>
          </a:prstGeom>
        </p:spPr>
      </p:pic>
      <p:pic>
        <p:nvPicPr>
          <p:cNvPr id="21" name="Imagen 2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7846A26-C37E-4913-AEE4-A4CC8A7E38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82" y="4644189"/>
            <a:ext cx="3320718" cy="221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17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0F229-7173-47BD-B4B5-2D3EA2A9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A7FF794B-15F3-42CE-895C-FC5FBD55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5002843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A9DBA-B598-4BA3-B5B5-F9C1AB2B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93A2BF10-2A64-410A-9E5C-3AE9A2DB4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7874006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69B47-726E-47E5-9A0D-6A3F8B56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A3AF5C9-D044-4C51-9F6F-680AD9BF1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756427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22A6B-A7B3-490D-97B6-BC4004A1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" name="Marcador de contenido 8" descr="Gráfico&#10;&#10;Descripción generada automáticamente">
            <a:extLst>
              <a:ext uri="{FF2B5EF4-FFF2-40B4-BE49-F238E27FC236}">
                <a16:creationId xmlns:a16="http://schemas.microsoft.com/office/drawing/2014/main" id="{1C9E4FF8-B9D8-4DF1-BA92-33D8FFF29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17146531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8E085-F4C6-499C-BAEF-C7F6321B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E31AFBE1-B573-46B6-A952-DFC6BB675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42517977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94462-E330-4C76-B418-1479C735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43A46A70-E38F-448C-886E-28A287AB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453975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B4C5E-424E-41C0-9039-7F678439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90CF933F-DDE9-4FF6-85BD-4A091DEEE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36676177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FAE73-28DE-449E-BC24-65190FEE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E4CA5562-1C27-4905-AD1E-2D87A29D3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5279329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FABC9-956F-46D8-8322-12A3258B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3BB48D14-299E-4032-8AEA-C9C6B2F0C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7231675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D51FF-C880-4A57-B69D-8734024A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6D8401DE-B65E-4984-B863-E3CB04A77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2172722"/>
            <a:ext cx="5485714" cy="3657143"/>
          </a:xfrm>
        </p:spPr>
      </p:pic>
    </p:spTree>
    <p:extLst>
      <p:ext uri="{BB962C8B-B14F-4D97-AF65-F5344CB8AC3E}">
        <p14:creationId xmlns:p14="http://schemas.microsoft.com/office/powerpoint/2010/main" val="22889429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965</Words>
  <Application>Microsoft Office PowerPoint</Application>
  <PresentationFormat>Panorámica</PresentationFormat>
  <Paragraphs>143</Paragraphs>
  <Slides>244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244</vt:i4>
      </vt:variant>
    </vt:vector>
  </HeadingPairs>
  <TitlesOfParts>
    <vt:vector size="250" baseType="lpstr">
      <vt:lpstr>Arial</vt:lpstr>
      <vt:lpstr>Calibri</vt:lpstr>
      <vt:lpstr>Calibri Light</vt:lpstr>
      <vt:lpstr>Cambria Math</vt:lpstr>
      <vt:lpstr>Verdana</vt:lpstr>
      <vt:lpstr>Tema de Office</vt:lpstr>
      <vt:lpstr>Un nuevo enfoque en el modelamiento del mercado de bienes raíces. </vt:lpstr>
      <vt:lpstr>Model of the developer's joint decision to buy existing properties and build new ones</vt:lpstr>
      <vt:lpstr>Presentación de PowerPoint</vt:lpstr>
      <vt:lpstr>Presentación de PowerPoint</vt:lpstr>
      <vt:lpstr>Model deep dive: structure of decisions in period 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nuevo enfoque en el modelamiento del mercado de bienes raíces.</dc:title>
  <dc:creator>Fernando Ignacio Torres Cortes-Monroy (fernando.torres)</dc:creator>
  <cp:lastModifiedBy>Fernando Ignacio Torres Cortes-Monroy (fernando.torres)</cp:lastModifiedBy>
  <cp:revision>27</cp:revision>
  <dcterms:created xsi:type="dcterms:W3CDTF">2021-02-23T00:36:30Z</dcterms:created>
  <dcterms:modified xsi:type="dcterms:W3CDTF">2021-02-25T09:07:49Z</dcterms:modified>
</cp:coreProperties>
</file>